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9"/>
  </p:notesMasterIdLst>
  <p:sldIdLst>
    <p:sldId id="256" r:id="rId2"/>
    <p:sldId id="517" r:id="rId3"/>
    <p:sldId id="577" r:id="rId4"/>
    <p:sldId id="578" r:id="rId5"/>
    <p:sldId id="585" r:id="rId6"/>
    <p:sldId id="583" r:id="rId7"/>
    <p:sldId id="586" r:id="rId8"/>
    <p:sldId id="522" r:id="rId9"/>
    <p:sldId id="531" r:id="rId10"/>
    <p:sldId id="556" r:id="rId11"/>
    <p:sldId id="557" r:id="rId12"/>
    <p:sldId id="534" r:id="rId13"/>
    <p:sldId id="558" r:id="rId14"/>
    <p:sldId id="536" r:id="rId15"/>
    <p:sldId id="537" r:id="rId16"/>
    <p:sldId id="538" r:id="rId17"/>
    <p:sldId id="539" r:id="rId18"/>
    <p:sldId id="560" r:id="rId19"/>
    <p:sldId id="561" r:id="rId20"/>
    <p:sldId id="562" r:id="rId21"/>
    <p:sldId id="564" r:id="rId22"/>
    <p:sldId id="565" r:id="rId23"/>
    <p:sldId id="546" r:id="rId24"/>
    <p:sldId id="568" r:id="rId25"/>
    <p:sldId id="587" r:id="rId26"/>
    <p:sldId id="582" r:id="rId27"/>
    <p:sldId id="575" r:id="rId28"/>
  </p:sldIdLst>
  <p:sldSz cx="9144000" cy="6858000" type="screen4x3"/>
  <p:notesSz cx="6797675" cy="992822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66"/>
    <a:srgbClr val="FFFF99"/>
    <a:srgbClr val="FF00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1"/>
    <p:restoredTop sz="85299" autoAdjust="0"/>
  </p:normalViewPr>
  <p:slideViewPr>
    <p:cSldViewPr>
      <p:cViewPr varScale="1">
        <p:scale>
          <a:sx n="95" d="100"/>
          <a:sy n="95" d="100"/>
        </p:scale>
        <p:origin x="213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84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6463"/>
            <a:ext cx="5438775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4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98D886CC-0D26-46BB-84EA-22EA378C495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456504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https://</a:t>
            </a:r>
            <a:r>
              <a:rPr kumimoji="1" lang="en" altLang="zh-CN" dirty="0" err="1"/>
              <a:t>www.ted.com</a:t>
            </a:r>
            <a:r>
              <a:rPr kumimoji="1" lang="en" altLang="zh-CN" dirty="0"/>
              <a:t>/talks/kashmir_hill_and_surya_mattu_what_your_smart_devices_know_and_share_about_you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D886CC-0D26-46BB-84EA-22EA378C4952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6825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89C56E68-8DB4-4E07-9582-0090E126F6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693738"/>
            <a:ext cx="4605338" cy="3455987"/>
          </a:xfrm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AC56C27C-E5A8-4463-A992-51C78E0784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21" tIns="45360" rIns="90721" bIns="45360"/>
          <a:lstStyle/>
          <a:p>
            <a:pPr defTabSz="908050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0C8F6DE3-B78C-4FDE-A943-C178701629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693738"/>
            <a:ext cx="4605338" cy="3455987"/>
          </a:xfrm>
          <a:ln/>
        </p:spPr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62778F17-29F2-4773-BE0C-B5B38A62E4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34" tIns="45367" rIns="90734" bIns="45367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CE0A0525-7443-4ED1-9F2A-9B97FF791B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3738"/>
            <a:ext cx="4605337" cy="3455987"/>
          </a:xfrm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97B656E9-41BC-4991-B8D4-9F180DAC73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2" tIns="45370" rIns="90742" bIns="45370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E928B569-9AA5-4870-A77D-0D74CD4E11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693738"/>
            <a:ext cx="4605338" cy="3455987"/>
          </a:xfrm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A6F321A0-B158-48CD-96AD-E75DDB46C1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34" tIns="45367" rIns="90734" bIns="45367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FFEDFAF2-D14D-4A3D-8D7E-16ADCF3C8A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693738"/>
            <a:ext cx="4605338" cy="3455987"/>
          </a:xfrm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F1B99D64-463E-46D4-B4A2-1D7153DEAE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34" tIns="45367" rIns="90734" bIns="45367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3911C46E-F666-49F5-8EA6-C79A5502BE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693738"/>
            <a:ext cx="4605338" cy="3455987"/>
          </a:xfrm>
          <a:ln/>
        </p:spPr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143D81A1-3957-44D8-836C-B0178FCBB6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34" tIns="45367" rIns="90734" bIns="45367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3911C46E-F666-49F5-8EA6-C79A5502BE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693738"/>
            <a:ext cx="4605338" cy="3455987"/>
          </a:xfrm>
          <a:ln/>
        </p:spPr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143D81A1-3957-44D8-836C-B0178FCBB6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34" tIns="45367" rIns="90734" bIns="45367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8060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72028746-4A9E-4D79-994D-A28294592B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3738"/>
            <a:ext cx="4605337" cy="3455987"/>
          </a:xfrm>
          <a:ln/>
        </p:spPr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67A6ABD0-833E-40A9-85AC-B38437D152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809" tIns="45404" rIns="90809" bIns="45404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solidFill>
            <a:srgbClr val="FFFFFF"/>
          </a:solidFill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0743" tIns="45370" rIns="90743" bIns="45370"/>
          <a:lstStyle/>
          <a:p>
            <a:r>
              <a:rPr lang="en-US" dirty="0"/>
              <a:t>Mantra</a:t>
            </a:r>
            <a:r>
              <a:rPr lang="zh-CN" altLang="en-US" dirty="0"/>
              <a:t> 咒语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911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8BF75C78-E4FE-42F9-B7D9-98CC2D2C0E3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85" tIns="45393" rIns="90785" bIns="45393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82F0540-F73A-4865-9A62-C88D0F9C0394}" type="slidenum">
              <a:rPr lang="en-US" altLang="en-US" b="0">
                <a:cs typeface="Arial" panose="020B0604020202020204" pitchFamily="34" charset="0"/>
              </a:rPr>
              <a:pPr eaLnBrk="1" hangingPunct="1"/>
              <a:t>3</a:t>
            </a:fld>
            <a:endParaRPr lang="en-US" altLang="en-US" b="0">
              <a:cs typeface="Arial" panose="020B0604020202020204" pitchFamily="34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E85F19D8-DA48-4D59-855D-063A769E0F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3738"/>
            <a:ext cx="4605337" cy="3455987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11586C0C-C09A-41BB-A349-67EDACE8C1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noFill/>
        </p:spPr>
        <p:txBody>
          <a:bodyPr lIns="90792" tIns="45395" rIns="90792" bIns="45395"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DA4A6553-F840-458F-9628-14505085B2A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85" tIns="45393" rIns="90785" bIns="45393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5AEF58F-DA85-422B-B193-617AE47D2C10}" type="slidenum">
              <a:rPr lang="en-US" altLang="en-US" b="0">
                <a:cs typeface="Arial" panose="020B0604020202020204" pitchFamily="34" charset="0"/>
              </a:rPr>
              <a:pPr eaLnBrk="1" hangingPunct="1"/>
              <a:t>4</a:t>
            </a:fld>
            <a:endParaRPr lang="en-US" altLang="en-US" b="0">
              <a:cs typeface="Arial" panose="020B0604020202020204" pitchFamily="34" charset="0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A40FBF38-8881-435D-B101-A64FE314A4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3738"/>
            <a:ext cx="4605337" cy="3455987"/>
          </a:xfrm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87CB16C3-5990-4D2F-9F78-93FFD08DD2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noFill/>
        </p:spPr>
        <p:txBody>
          <a:bodyPr lIns="90792" tIns="45395" rIns="90792" bIns="45395"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>
            <a:extLst>
              <a:ext uri="{FF2B5EF4-FFF2-40B4-BE49-F238E27FC236}">
                <a16:creationId xmlns:a16="http://schemas.microsoft.com/office/drawing/2014/main" id="{844A0C1C-F394-48E1-BE2B-87E4E2F3657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>
            <a:extLst>
              <a:ext uri="{FF2B5EF4-FFF2-40B4-BE49-F238E27FC236}">
                <a16:creationId xmlns:a16="http://schemas.microsoft.com/office/drawing/2014/main" id="{922BBE9D-3667-44CD-BA1D-48E6465E0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 lIns="95874" tIns="47939" rIns="95874" bIns="47939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>
            <a:extLst>
              <a:ext uri="{FF2B5EF4-FFF2-40B4-BE49-F238E27FC236}">
                <a16:creationId xmlns:a16="http://schemas.microsoft.com/office/drawing/2014/main" id="{C4862368-9591-42C8-BADD-47C207ED864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9" name="Notes Placeholder 2">
            <a:extLst>
              <a:ext uri="{FF2B5EF4-FFF2-40B4-BE49-F238E27FC236}">
                <a16:creationId xmlns:a16="http://schemas.microsoft.com/office/drawing/2014/main" id="{451B5434-DE5C-401C-A762-59A2BCEC4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B3A1CFB0-9753-4876-BFE0-1C7797FF45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3738"/>
            <a:ext cx="4605337" cy="3455987"/>
          </a:xfrm>
          <a:solidFill>
            <a:srgbClr val="FFFFFF"/>
          </a:solidFill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99E16533-DEB5-46E0-A2C6-C0DF6FB5F4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lIns="90742" tIns="45370" rIns="90742" bIns="45370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B0B4CB90-4521-422C-947B-865AD0DD9F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3738"/>
            <a:ext cx="4605337" cy="3455987"/>
          </a:xfrm>
          <a:solidFill>
            <a:srgbClr val="FFFFFF"/>
          </a:solidFill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E9B4B92B-8B73-42AE-8D46-58F5DAA0E0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lIns="90742" tIns="45370" rIns="90742" bIns="45370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98DCEB33-68FC-4550-9885-59B78A57E9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3738"/>
            <a:ext cx="4605337" cy="3455987"/>
          </a:xfrm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FE13C376-8525-4F4E-B261-0849046E89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30" tIns="45361" rIns="90730" bIns="45361"/>
          <a:lstStyle/>
          <a:p>
            <a:pPr defTabSz="908050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C73B4B-EE1C-44DA-B7EC-E517983C0395}" type="datetime1">
              <a:rPr lang="zh-CN" altLang="en-US"/>
              <a:pPr>
                <a:defRPr/>
              </a:pPr>
              <a:t>2023/2/21</a:t>
            </a:fld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4A604B-6FAD-4963-9C7F-5B4945F24A5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93604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5319D1-DB37-4A14-B817-D738513BBF05}" type="datetime1">
              <a:rPr lang="zh-CN" altLang="en-US"/>
              <a:pPr>
                <a:defRPr/>
              </a:pPr>
              <a:t>2023/2/21</a:t>
            </a:fld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AD7DEC-05B1-4053-9390-814069E3E0C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92372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4531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4531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2E9B9-5C93-455C-9845-6EDC7DD6D14E}" type="datetime1">
              <a:rPr lang="zh-CN" altLang="en-US"/>
              <a:pPr>
                <a:defRPr/>
              </a:pPr>
              <a:t>2023/2/21</a:t>
            </a:fld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3ABEDB-DAD3-48EC-A2CE-ABD12642959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11048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64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68313" y="1196975"/>
            <a:ext cx="8229600" cy="5256213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7422DD-387E-49AD-94AE-ABB195C5B63E}" type="datetime1">
              <a:rPr lang="zh-CN" altLang="en-US"/>
              <a:pPr>
                <a:defRPr/>
              </a:pPr>
              <a:t>2023/2/21</a:t>
            </a:fld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070170-9ADB-4595-95E1-B41C7AF936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92384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0070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6613" y="1143000"/>
            <a:ext cx="408305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6613" y="3810000"/>
            <a:ext cx="408305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502A3E25-37E2-4EBF-AA00-20427AD6B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09/09/2020</a:t>
            </a:r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3D181E6C-6CD9-453F-9DFC-071F945A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 to Data Mining, 2nd Edition   Tan, Steinbach, Karpatne, Kumar</a:t>
            </a:r>
            <a:endParaRPr lang="en-US" dirty="0"/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8EC058AC-8AA5-4208-8257-0025469E5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323DAB-C2B0-4648-82BD-93DD305D8B0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792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5D6C69-3E15-43B9-948E-0F61B1077EA6}" type="datetime1">
              <a:rPr lang="zh-CN" altLang="en-US"/>
              <a:pPr>
                <a:defRPr/>
              </a:pPr>
              <a:t>2023/2/21</a:t>
            </a:fld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FFC92E-C79A-434D-A66B-AD49F7A867D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9432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4D6D20-7903-4B27-A379-4D78B6026C51}" type="datetime1">
              <a:rPr lang="zh-CN" altLang="en-US"/>
              <a:pPr>
                <a:defRPr/>
              </a:pPr>
              <a:t>2023/2/21</a:t>
            </a:fld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758F78-F269-4605-B411-9FE6BDB93E7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6279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196975"/>
            <a:ext cx="4038600" cy="5256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196975"/>
            <a:ext cx="4038600" cy="5256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F13B47-1517-4FD9-9B0E-972849C9E076}" type="datetime1">
              <a:rPr lang="zh-CN" altLang="en-US"/>
              <a:pPr>
                <a:defRPr/>
              </a:pPr>
              <a:t>2023/2/21</a:t>
            </a:fld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8A322A-AFEA-44F7-BEC6-C0E02FEBACC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9400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078DC9-CC21-4ABE-BFB6-9E97706C43E1}" type="datetime1">
              <a:rPr lang="zh-CN" altLang="en-US"/>
              <a:pPr>
                <a:defRPr/>
              </a:pPr>
              <a:t>2023/2/21</a:t>
            </a:fld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564ED-C703-4DF3-BA84-4D2975CE91F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2332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7B8D2D-C700-4388-B5FF-1AB7CCEBDB0E}" type="datetime1">
              <a:rPr lang="zh-CN" altLang="en-US"/>
              <a:pPr>
                <a:defRPr/>
              </a:pPr>
              <a:t>2023/2/21</a:t>
            </a:fld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88ECD2-7527-479C-AB3F-57D3F433C05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4893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CDFA47-F8E8-486B-A7BF-E03BA2AECCB6}" type="datetime1">
              <a:rPr lang="zh-CN" altLang="en-US"/>
              <a:pPr>
                <a:defRPr/>
              </a:pPr>
              <a:t>2023/2/21</a:t>
            </a:fld>
            <a:endParaRPr lang="en-US" altLang="zh-CN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2CA417-0CBA-4C81-8AD7-287DCC730FD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19993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C026BA-718D-42E4-B044-D9F2A6F05610}" type="datetime1">
              <a:rPr lang="zh-CN" altLang="en-US"/>
              <a:pPr>
                <a:defRPr/>
              </a:pPr>
              <a:t>2023/2/21</a:t>
            </a:fld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1AC551-0DB9-470B-9CAF-BC8A10CDD95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2620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CD46A-B5E9-42AD-BDE5-DF1424F30227}" type="datetime1">
              <a:rPr lang="zh-CN" altLang="en-US"/>
              <a:pPr>
                <a:defRPr/>
              </a:pPr>
              <a:t>2023/2/21</a:t>
            </a:fld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CE142B-BF38-44DA-8D51-91A1A1FB64F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1982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006475"/>
          </a:xfrm>
          <a:prstGeom prst="rect">
            <a:avLst/>
          </a:prstGeom>
          <a:solidFill>
            <a:srgbClr val="003300">
              <a:alpha val="8901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196975"/>
            <a:ext cx="8229600" cy="525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885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3713" y="6597650"/>
            <a:ext cx="2133600" cy="18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0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A5E0DD54-A86E-42B3-9A35-9F06EEC76A04}" type="datetime1">
              <a:rPr lang="zh-CN" altLang="en-US"/>
              <a:pPr>
                <a:defRPr/>
              </a:pPr>
              <a:t>2023/2/21</a:t>
            </a:fld>
            <a:endParaRPr lang="en-US" altLang="zh-C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16688" y="6616700"/>
            <a:ext cx="21336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B8EF7140-F642-4211-BA77-B156741D959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FFFF9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Comic Sans MS" panose="030F0702030302020204" pitchFamily="66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Comic Sans MS" panose="030F0702030302020204" pitchFamily="66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Comic Sans MS" panose="030F0702030302020204" pitchFamily="66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Comic Sans MS" panose="030F0702030302020204" pitchFamily="66" charset="0"/>
          <a:ea typeface="宋体" panose="02010600030101010101" pitchFamily="2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Comic Sans MS" panose="030F0702030302020204" pitchFamily="66" charset="0"/>
          <a:ea typeface="宋体" panose="02010600030101010101" pitchFamily="2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Comic Sans MS" panose="030F0702030302020204" pitchFamily="66" charset="0"/>
          <a:ea typeface="宋体" panose="02010600030101010101" pitchFamily="2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Comic Sans MS" panose="030F0702030302020204" pitchFamily="66" charset="0"/>
          <a:ea typeface="宋体" panose="02010600030101010101" pitchFamily="2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Comic Sans MS" panose="030F0702030302020204" pitchFamily="66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n"/>
        <a:defRPr sz="3000" kern="1200">
          <a:solidFill>
            <a:srgbClr val="0000FF"/>
          </a:solidFill>
          <a:latin typeface="+mn-lt"/>
          <a:ea typeface="+mn-ea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u"/>
        <a:defRPr sz="26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p"/>
        <a:defRPr sz="23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Ø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oleObject" Target="../embeddings/oleObject5.bin"/><Relationship Id="rId7" Type="http://schemas.openxmlformats.org/officeDocument/2006/relationships/image" Target="../media/image28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6.wmf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31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emf"/><Relationship Id="rId4" Type="http://schemas.openxmlformats.org/officeDocument/2006/relationships/oleObject" Target="../embeddings/oleObject10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oleObject" Target="../embeddings/oleObject11.bin"/><Relationship Id="rId7" Type="http://schemas.openxmlformats.org/officeDocument/2006/relationships/image" Target="../media/image3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5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image" Target="../media/image1.jpe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jpeg"/><Relationship Id="rId11" Type="http://schemas.openxmlformats.org/officeDocument/2006/relationships/image" Target="../media/image7.gif"/><Relationship Id="rId5" Type="http://schemas.openxmlformats.org/officeDocument/2006/relationships/image" Target="../media/image3.png"/><Relationship Id="rId10" Type="http://schemas.openxmlformats.org/officeDocument/2006/relationships/image" Target="../media/image6.wmf"/><Relationship Id="rId4" Type="http://schemas.openxmlformats.org/officeDocument/2006/relationships/image" Target="../media/image2.jpeg"/><Relationship Id="rId9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1.png"/><Relationship Id="rId4" Type="http://schemas.openxmlformats.org/officeDocument/2006/relationships/oleObject" Target="../embeddings/oleObject13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7.png"/><Relationship Id="rId2" Type="http://schemas.openxmlformats.org/officeDocument/2006/relationships/video" Target="file:////winfiles/savedocs/anuj/Downloads/lecture_1_slides_ppt/Global%20Animation%202-28-2011.wmv" TargetMode="External"/><Relationship Id="rId1" Type="http://schemas.openxmlformats.org/officeDocument/2006/relationships/video" Target="file:////winfiles/savedocs/anuj/Downloads/lecture_1_slides_ppt/modis_swath_640x480_jpg.wmv" TargetMode="External"/><Relationship Id="rId6" Type="http://schemas.openxmlformats.org/officeDocument/2006/relationships/image" Target="../media/image46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3" Type="http://schemas.openxmlformats.org/officeDocument/2006/relationships/oleObject" Target="../embeddings/oleObject3.bin"/><Relationship Id="rId7" Type="http://schemas.openxmlformats.org/officeDocument/2006/relationships/image" Target="../media/image1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3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fld id="{846CA144-7DC6-4E21-9A41-7FCA2DE8BD60}" type="datetime1">
              <a:rPr lang="zh-CN" altLang="en-US" smtClean="0"/>
              <a:pPr/>
              <a:t>2023/2/21</a:t>
            </a:fld>
            <a:endParaRPr lang="en-US" altLang="zh-CN"/>
          </a:p>
        </p:txBody>
      </p:sp>
      <p:sp>
        <p:nvSpPr>
          <p:cNvPr id="3075" name="灯片编号占位符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fld id="{658318BA-34E8-483B-9595-B3B24A216DBA}" type="slidenum">
              <a:rPr lang="en-US" altLang="zh-CN" smtClean="0"/>
              <a:pPr/>
              <a:t>1</a:t>
            </a:fld>
            <a:endParaRPr lang="en-US" altLang="zh-CN"/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765175"/>
            <a:ext cx="8713788" cy="1470025"/>
          </a:xfrm>
        </p:spPr>
        <p:txBody>
          <a:bodyPr/>
          <a:lstStyle/>
          <a:p>
            <a:br>
              <a:rPr lang="en-US" altLang="zh-CN" sz="4900" dirty="0">
                <a:latin typeface="Calibri" pitchFamily="34" charset="0"/>
              </a:rPr>
            </a:br>
            <a:r>
              <a:rPr lang="en-US" altLang="zh-CN" sz="4900" dirty="0">
                <a:latin typeface="Calibri" pitchFamily="34" charset="0"/>
              </a:rPr>
              <a:t>Data Analysis and Data Mining</a:t>
            </a:r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2600" dirty="0" err="1"/>
              <a:t>Qinpei</a:t>
            </a:r>
            <a:r>
              <a:rPr lang="en-US" altLang="zh-CN" sz="2600" dirty="0"/>
              <a:t> Zhao </a:t>
            </a:r>
            <a:r>
              <a:rPr lang="zh-CN" altLang="en-US" sz="2600" dirty="0"/>
              <a:t>赵钦佩</a:t>
            </a:r>
            <a:r>
              <a:rPr lang="fi-FI" altLang="zh-CN" sz="2600" dirty="0"/>
              <a:t> </a:t>
            </a:r>
          </a:p>
          <a:p>
            <a:pPr>
              <a:lnSpc>
                <a:spcPct val="80000"/>
              </a:lnSpc>
            </a:pPr>
            <a:r>
              <a:rPr lang="fi-FI" altLang="zh-CN" sz="2000" dirty="0" err="1">
                <a:solidFill>
                  <a:srgbClr val="002060"/>
                </a:solidFill>
              </a:rPr>
              <a:t>qinpeizhao@tongji.edu.cn</a:t>
            </a:r>
            <a:endParaRPr lang="fi-FI" altLang="zh-CN" sz="2000" dirty="0">
              <a:solidFill>
                <a:srgbClr val="002060"/>
              </a:solidFill>
            </a:endParaRPr>
          </a:p>
          <a:p>
            <a:pPr>
              <a:lnSpc>
                <a:spcPct val="80000"/>
              </a:lnSpc>
            </a:pPr>
            <a:endParaRPr lang="fi-FI" altLang="zh-CN" sz="2600" dirty="0"/>
          </a:p>
          <a:p>
            <a:pPr>
              <a:lnSpc>
                <a:spcPct val="80000"/>
              </a:lnSpc>
            </a:pPr>
            <a:r>
              <a:rPr lang="fi-FI" altLang="zh-CN" sz="2600" dirty="0"/>
              <a:t>2023 </a:t>
            </a:r>
            <a:r>
              <a:rPr lang="fi-FI" altLang="zh-CN" sz="2600" dirty="0" err="1"/>
              <a:t>Spring</a:t>
            </a:r>
            <a:endParaRPr lang="en-US" altLang="zh-CN" sz="2600" dirty="0"/>
          </a:p>
        </p:txBody>
      </p:sp>
      <p:sp>
        <p:nvSpPr>
          <p:cNvPr id="2" name="TextBox 1"/>
          <p:cNvSpPr txBox="1"/>
          <p:nvPr/>
        </p:nvSpPr>
        <p:spPr>
          <a:xfrm>
            <a:off x="4377383" y="2414368"/>
            <a:ext cx="459613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6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Course Introduction</a:t>
            </a:r>
            <a:endParaRPr lang="zh-CN" altLang="en-US" sz="36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82" name="Object 2">
            <a:extLst>
              <a:ext uri="{FF2B5EF4-FFF2-40B4-BE49-F238E27FC236}">
                <a16:creationId xmlns:a16="http://schemas.microsoft.com/office/drawing/2014/main" id="{3C67B48B-BDE0-493A-9234-2234400D78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62600" y="1066800"/>
          <a:ext cx="3227388" cy="182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939284" imgH="2802636" progId="Visio.Drawing.6">
                  <p:embed/>
                </p:oleObj>
              </mc:Choice>
              <mc:Fallback>
                <p:oleObj name="VISIO" r:id="rId3" imgW="4939284" imgH="2802636" progId="Visio.Drawing.6">
                  <p:embed/>
                  <p:pic>
                    <p:nvPicPr>
                      <p:cNvPr id="20482" name="Object 2">
                        <a:extLst>
                          <a:ext uri="{FF2B5EF4-FFF2-40B4-BE49-F238E27FC236}">
                            <a16:creationId xmlns:a16="http://schemas.microsoft.com/office/drawing/2014/main" id="{3C67B48B-BDE0-493A-9234-2234400D78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1066800"/>
                        <a:ext cx="3227388" cy="182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3" name="Object 4">
            <a:extLst>
              <a:ext uri="{FF2B5EF4-FFF2-40B4-BE49-F238E27FC236}">
                <a16:creationId xmlns:a16="http://schemas.microsoft.com/office/drawing/2014/main" id="{73B33E09-2F7D-45C8-8A14-CED37B24F2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70225" y="2667000"/>
          <a:ext cx="1473200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5207508" imgH="8185404" progId="Word.Document.8">
                  <p:embed/>
                </p:oleObj>
              </mc:Choice>
              <mc:Fallback>
                <p:oleObj name="Document" r:id="rId5" imgW="5207508" imgH="8185404" progId="Word.Document.8">
                  <p:embed/>
                  <p:pic>
                    <p:nvPicPr>
                      <p:cNvPr id="20483" name="Object 4">
                        <a:extLst>
                          <a:ext uri="{FF2B5EF4-FFF2-40B4-BE49-F238E27FC236}">
                            <a16:creationId xmlns:a16="http://schemas.microsoft.com/office/drawing/2014/main" id="{73B33E09-2F7D-45C8-8A14-CED37B24F20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0225" y="2667000"/>
                        <a:ext cx="1473200" cy="228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484" name="Group 5">
            <a:extLst>
              <a:ext uri="{FF2B5EF4-FFF2-40B4-BE49-F238E27FC236}">
                <a16:creationId xmlns:a16="http://schemas.microsoft.com/office/drawing/2014/main" id="{B45C1A8B-0D6F-4F83-AE64-6AC1607D9D3C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1143000"/>
            <a:ext cx="1600200" cy="1295400"/>
            <a:chOff x="2160" y="2544"/>
            <a:chExt cx="1920" cy="1687"/>
          </a:xfrm>
        </p:grpSpPr>
        <p:sp>
          <p:nvSpPr>
            <p:cNvPr id="20511" name="Line 6">
              <a:extLst>
                <a:ext uri="{FF2B5EF4-FFF2-40B4-BE49-F238E27FC236}">
                  <a16:creationId xmlns:a16="http://schemas.microsoft.com/office/drawing/2014/main" id="{95E82E67-86BF-4192-98F8-B61CEAB0C4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2544"/>
              <a:ext cx="0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12" name="Line 7">
              <a:extLst>
                <a:ext uri="{FF2B5EF4-FFF2-40B4-BE49-F238E27FC236}">
                  <a16:creationId xmlns:a16="http://schemas.microsoft.com/office/drawing/2014/main" id="{42E0EEE8-C704-4F90-997A-3474241F5B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3696"/>
              <a:ext cx="13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13" name="Freeform 8">
              <a:extLst>
                <a:ext uri="{FF2B5EF4-FFF2-40B4-BE49-F238E27FC236}">
                  <a16:creationId xmlns:a16="http://schemas.microsoft.com/office/drawing/2014/main" id="{7C25A6A8-D163-4F4E-9A2A-F4D62D6FD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6" y="3696"/>
              <a:ext cx="510" cy="535"/>
            </a:xfrm>
            <a:custGeom>
              <a:avLst/>
              <a:gdLst>
                <a:gd name="T0" fmla="*/ 510 w 510"/>
                <a:gd name="T1" fmla="*/ 0 h 535"/>
                <a:gd name="T2" fmla="*/ 0 w 510"/>
                <a:gd name="T3" fmla="*/ 535 h 535"/>
                <a:gd name="T4" fmla="*/ 0 60000 65536"/>
                <a:gd name="T5" fmla="*/ 0 60000 65536"/>
                <a:gd name="T6" fmla="*/ 0 w 510"/>
                <a:gd name="T7" fmla="*/ 0 h 535"/>
                <a:gd name="T8" fmla="*/ 510 w 510"/>
                <a:gd name="T9" fmla="*/ 535 h 53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10" h="535">
                  <a:moveTo>
                    <a:pt x="510" y="0"/>
                  </a:moveTo>
                  <a:lnTo>
                    <a:pt x="0" y="53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14" name="AutoShape 9">
              <a:extLst>
                <a:ext uri="{FF2B5EF4-FFF2-40B4-BE49-F238E27FC236}">
                  <a16:creationId xmlns:a16="http://schemas.microsoft.com/office/drawing/2014/main" id="{2D8E6BD0-BF7F-4A3B-A2E6-9B65C73F5A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15" name="AutoShape 10">
              <a:extLst>
                <a:ext uri="{FF2B5EF4-FFF2-40B4-BE49-F238E27FC236}">
                  <a16:creationId xmlns:a16="http://schemas.microsoft.com/office/drawing/2014/main" id="{CAD82A16-4731-4437-8E0D-DF3707AFF7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16" name="AutoShape 11">
              <a:extLst>
                <a:ext uri="{FF2B5EF4-FFF2-40B4-BE49-F238E27FC236}">
                  <a16:creationId xmlns:a16="http://schemas.microsoft.com/office/drawing/2014/main" id="{4460BDA1-10A4-4A33-AB51-29258158C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73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17" name="AutoShape 12">
              <a:extLst>
                <a:ext uri="{FF2B5EF4-FFF2-40B4-BE49-F238E27FC236}">
                  <a16:creationId xmlns:a16="http://schemas.microsoft.com/office/drawing/2014/main" id="{7B47AA91-531D-4DD5-AEE3-10BBA69DE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302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18" name="AutoShape 13">
              <a:extLst>
                <a:ext uri="{FF2B5EF4-FFF2-40B4-BE49-F238E27FC236}">
                  <a16:creationId xmlns:a16="http://schemas.microsoft.com/office/drawing/2014/main" id="{FD8A0D6F-0D64-4904-A38A-763150DB8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19" name="AutoShape 14">
              <a:extLst>
                <a:ext uri="{FF2B5EF4-FFF2-40B4-BE49-F238E27FC236}">
                  <a16:creationId xmlns:a16="http://schemas.microsoft.com/office/drawing/2014/main" id="{8E34DDD0-C945-457D-8D6E-87697EE04A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78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20" name="AutoShape 15">
              <a:extLst>
                <a:ext uri="{FF2B5EF4-FFF2-40B4-BE49-F238E27FC236}">
                  <a16:creationId xmlns:a16="http://schemas.microsoft.com/office/drawing/2014/main" id="{A36E90E0-9CF9-4B03-A31B-91597D63C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73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21" name="AutoShape 16">
              <a:extLst>
                <a:ext uri="{FF2B5EF4-FFF2-40B4-BE49-F238E27FC236}">
                  <a16:creationId xmlns:a16="http://schemas.microsoft.com/office/drawing/2014/main" id="{766117DC-C801-482A-B24C-219D94DE1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97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22" name="AutoShape 17">
              <a:extLst>
                <a:ext uri="{FF2B5EF4-FFF2-40B4-BE49-F238E27FC236}">
                  <a16:creationId xmlns:a16="http://schemas.microsoft.com/office/drawing/2014/main" id="{5448ACC0-DA1B-4D80-8DA5-10A1703B0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97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23" name="AutoShape 18">
              <a:extLst>
                <a:ext uri="{FF2B5EF4-FFF2-40B4-BE49-F238E27FC236}">
                  <a16:creationId xmlns:a16="http://schemas.microsoft.com/office/drawing/2014/main" id="{631081F8-B781-44CE-A959-63A9F3BA6E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3264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24" name="AutoShape 19">
              <a:extLst>
                <a:ext uri="{FF2B5EF4-FFF2-40B4-BE49-F238E27FC236}">
                  <a16:creationId xmlns:a16="http://schemas.microsoft.com/office/drawing/2014/main" id="{8F8E8653-26BB-4B7F-82EE-DC83C638A4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312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25" name="AutoShape 20">
              <a:extLst>
                <a:ext uri="{FF2B5EF4-FFF2-40B4-BE49-F238E27FC236}">
                  <a16:creationId xmlns:a16="http://schemas.microsoft.com/office/drawing/2014/main" id="{F9474974-DABF-49F7-AD21-C71FAC8F16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456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26" name="AutoShape 21">
              <a:extLst>
                <a:ext uri="{FF2B5EF4-FFF2-40B4-BE49-F238E27FC236}">
                  <a16:creationId xmlns:a16="http://schemas.microsoft.com/office/drawing/2014/main" id="{2EF0438F-54D7-431E-9D71-D34F701886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3312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27" name="AutoShape 22">
              <a:extLst>
                <a:ext uri="{FF2B5EF4-FFF2-40B4-BE49-F238E27FC236}">
                  <a16:creationId xmlns:a16="http://schemas.microsoft.com/office/drawing/2014/main" id="{2CEB2C21-A5ED-4D58-9D29-69E8F147FB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3168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28" name="AutoShape 23">
              <a:extLst>
                <a:ext uri="{FF2B5EF4-FFF2-40B4-BE49-F238E27FC236}">
                  <a16:creationId xmlns:a16="http://schemas.microsoft.com/office/drawing/2014/main" id="{4F48C2B4-CDA8-45C2-A901-193FB36D1A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3456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29" name="AutoShape 24">
              <a:extLst>
                <a:ext uri="{FF2B5EF4-FFF2-40B4-BE49-F238E27FC236}">
                  <a16:creationId xmlns:a16="http://schemas.microsoft.com/office/drawing/2014/main" id="{927AD4DE-FD1A-45B6-9FD2-CA2291FC0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3408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30" name="AutoShape 25">
              <a:extLst>
                <a:ext uri="{FF2B5EF4-FFF2-40B4-BE49-F238E27FC236}">
                  <a16:creationId xmlns:a16="http://schemas.microsoft.com/office/drawing/2014/main" id="{C7C0397A-7560-420C-811B-6BAF49777B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55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31" name="AutoShape 26">
              <a:extLst>
                <a:ext uri="{FF2B5EF4-FFF2-40B4-BE49-F238E27FC236}">
                  <a16:creationId xmlns:a16="http://schemas.microsoft.com/office/drawing/2014/main" id="{C9F54086-B813-435C-BF90-B4A473A9A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360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32" name="AutoShape 27">
              <a:extLst>
                <a:ext uri="{FF2B5EF4-FFF2-40B4-BE49-F238E27FC236}">
                  <a16:creationId xmlns:a16="http://schemas.microsoft.com/office/drawing/2014/main" id="{3B95143E-DFB9-4105-9DE6-E65F07313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369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33" name="AutoShape 28">
              <a:extLst>
                <a:ext uri="{FF2B5EF4-FFF2-40B4-BE49-F238E27FC236}">
                  <a16:creationId xmlns:a16="http://schemas.microsoft.com/office/drawing/2014/main" id="{0252B2D8-3ADF-444E-A041-CBC2C7F2D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79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34" name="AutoShape 29">
              <a:extLst>
                <a:ext uri="{FF2B5EF4-FFF2-40B4-BE49-F238E27FC236}">
                  <a16:creationId xmlns:a16="http://schemas.microsoft.com/office/drawing/2014/main" id="{8D91F722-4E1B-4FA7-8284-2AC4A0613E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379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35" name="AutoShape 30">
              <a:extLst>
                <a:ext uri="{FF2B5EF4-FFF2-40B4-BE49-F238E27FC236}">
                  <a16:creationId xmlns:a16="http://schemas.microsoft.com/office/drawing/2014/main" id="{2F24C198-20AE-474E-A8B9-2DA0E19FD81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04" y="3648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36" name="AutoShape 31">
              <a:extLst>
                <a:ext uri="{FF2B5EF4-FFF2-40B4-BE49-F238E27FC236}">
                  <a16:creationId xmlns:a16="http://schemas.microsoft.com/office/drawing/2014/main" id="{BBD9B828-B0C4-4A91-8729-DF0676EE1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350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</p:grpSp>
      <p:sp>
        <p:nvSpPr>
          <p:cNvPr id="20485" name="Line 32">
            <a:extLst>
              <a:ext uri="{FF2B5EF4-FFF2-40B4-BE49-F238E27FC236}">
                <a16:creationId xmlns:a16="http://schemas.microsoft.com/office/drawing/2014/main" id="{BFB5708F-04A7-4BD6-A1CF-CDC3733E1BC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95800" y="2362200"/>
            <a:ext cx="1828800" cy="1295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6" name="Line 33">
            <a:extLst>
              <a:ext uri="{FF2B5EF4-FFF2-40B4-BE49-F238E27FC236}">
                <a16:creationId xmlns:a16="http://schemas.microsoft.com/office/drawing/2014/main" id="{A604F2E2-400C-41E4-97D7-3D2AAB89F3E1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2209800"/>
            <a:ext cx="2133600" cy="990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7" name="Line 34">
            <a:extLst>
              <a:ext uri="{FF2B5EF4-FFF2-40B4-BE49-F238E27FC236}">
                <a16:creationId xmlns:a16="http://schemas.microsoft.com/office/drawing/2014/main" id="{A10B6492-BD0C-45A5-B18C-586C09489C6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4343400"/>
            <a:ext cx="15240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8" name="Line 35">
            <a:extLst>
              <a:ext uri="{FF2B5EF4-FFF2-40B4-BE49-F238E27FC236}">
                <a16:creationId xmlns:a16="http://schemas.microsoft.com/office/drawing/2014/main" id="{9326BF50-E492-47BE-9EE1-0E6FC1635D57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5800" y="4191000"/>
            <a:ext cx="1600200" cy="990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9" name="Text Box 36">
            <a:extLst>
              <a:ext uri="{FF2B5EF4-FFF2-40B4-BE49-F238E27FC236}">
                <a16:creationId xmlns:a16="http://schemas.microsoft.com/office/drawing/2014/main" id="{C09D064E-F893-416A-9E37-A9915F93F6C9}"/>
              </a:ext>
            </a:extLst>
          </p:cNvPr>
          <p:cNvSpPr txBox="1">
            <a:spLocks noChangeArrowheads="1"/>
          </p:cNvSpPr>
          <p:nvPr/>
        </p:nvSpPr>
        <p:spPr bwMode="auto">
          <a:xfrm rot="-2160000">
            <a:off x="4352925" y="3013075"/>
            <a:ext cx="21050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1600">
                <a:solidFill>
                  <a:srgbClr val="006600"/>
                </a:solidFill>
              </a:rPr>
              <a:t>Predictive Modeling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20490" name="Text Box 37">
            <a:extLst>
              <a:ext uri="{FF2B5EF4-FFF2-40B4-BE49-F238E27FC236}">
                <a16:creationId xmlns:a16="http://schemas.microsoft.com/office/drawing/2014/main" id="{7D263E8E-2F4F-4CEB-B5E6-509C4A3097AA}"/>
              </a:ext>
            </a:extLst>
          </p:cNvPr>
          <p:cNvSpPr txBox="1">
            <a:spLocks noChangeArrowheads="1"/>
          </p:cNvSpPr>
          <p:nvPr/>
        </p:nvSpPr>
        <p:spPr bwMode="auto">
          <a:xfrm rot="1500000">
            <a:off x="1630363" y="2514600"/>
            <a:ext cx="11890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1600">
                <a:solidFill>
                  <a:srgbClr val="006600"/>
                </a:solidFill>
              </a:rPr>
              <a:t>Clustering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20491" name="Text Box 38">
            <a:extLst>
              <a:ext uri="{FF2B5EF4-FFF2-40B4-BE49-F238E27FC236}">
                <a16:creationId xmlns:a16="http://schemas.microsoft.com/office/drawing/2014/main" id="{ED282310-E1DA-445C-8A05-F97CF1D27E6B}"/>
              </a:ext>
            </a:extLst>
          </p:cNvPr>
          <p:cNvSpPr txBox="1">
            <a:spLocks noChangeArrowheads="1"/>
          </p:cNvSpPr>
          <p:nvPr/>
        </p:nvSpPr>
        <p:spPr bwMode="auto">
          <a:xfrm rot="-1560000">
            <a:off x="1608138" y="4349750"/>
            <a:ext cx="1363662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1600">
                <a:solidFill>
                  <a:srgbClr val="006600"/>
                </a:solidFill>
              </a:rPr>
              <a:t>Association </a:t>
            </a:r>
            <a:br>
              <a:rPr lang="en-US" altLang="en-US" sz="1600">
                <a:solidFill>
                  <a:srgbClr val="006600"/>
                </a:solidFill>
              </a:rPr>
            </a:br>
            <a:r>
              <a:rPr lang="en-US" altLang="en-US" sz="1600">
                <a:solidFill>
                  <a:srgbClr val="006600"/>
                </a:solidFill>
              </a:rPr>
              <a:t>Rules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20492" name="Text Box 39">
            <a:extLst>
              <a:ext uri="{FF2B5EF4-FFF2-40B4-BE49-F238E27FC236}">
                <a16:creationId xmlns:a16="http://schemas.microsoft.com/office/drawing/2014/main" id="{12DA890C-2C0D-4FF6-BB16-1C362A5394B0}"/>
              </a:ext>
            </a:extLst>
          </p:cNvPr>
          <p:cNvSpPr txBox="1">
            <a:spLocks noChangeArrowheads="1"/>
          </p:cNvSpPr>
          <p:nvPr/>
        </p:nvSpPr>
        <p:spPr bwMode="auto">
          <a:xfrm rot="1920000">
            <a:off x="4641850" y="4267200"/>
            <a:ext cx="11096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1600">
                <a:solidFill>
                  <a:srgbClr val="006600"/>
                </a:solidFill>
              </a:rPr>
              <a:t>Anomaly </a:t>
            </a:r>
            <a:br>
              <a:rPr lang="en-US" altLang="en-US" sz="1600">
                <a:solidFill>
                  <a:srgbClr val="006600"/>
                </a:solidFill>
              </a:rPr>
            </a:br>
            <a:r>
              <a:rPr lang="en-US" altLang="en-US" sz="1600">
                <a:solidFill>
                  <a:srgbClr val="006600"/>
                </a:solidFill>
              </a:rPr>
              <a:t>Detection</a:t>
            </a:r>
            <a:endParaRPr lang="en-US" altLang="en-US" sz="1600">
              <a:solidFill>
                <a:schemeClr val="bg2"/>
              </a:solidFill>
            </a:endParaRPr>
          </a:p>
        </p:txBody>
      </p:sp>
      <p:pic>
        <p:nvPicPr>
          <p:cNvPr id="20493" name="Picture 40" descr="fd01226_">
            <a:extLst>
              <a:ext uri="{FF2B5EF4-FFF2-40B4-BE49-F238E27FC236}">
                <a16:creationId xmlns:a16="http://schemas.microsoft.com/office/drawing/2014/main" id="{66983D32-387B-43B1-A1DC-0B3DBD402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438775"/>
            <a:ext cx="5699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4" name="Rectangle 41">
            <a:extLst>
              <a:ext uri="{FF2B5EF4-FFF2-40B4-BE49-F238E27FC236}">
                <a16:creationId xmlns:a16="http://schemas.microsoft.com/office/drawing/2014/main" id="{AA0A6528-A8F4-438D-B84E-57F9E2CBB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667375"/>
            <a:ext cx="4794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Tahoma" panose="020B0604030504040204" pitchFamily="34" charset="0"/>
              </a:rPr>
              <a:t>Milk</a:t>
            </a:r>
          </a:p>
        </p:txBody>
      </p:sp>
      <p:sp>
        <p:nvSpPr>
          <p:cNvPr id="20495" name="Text Box 42">
            <a:extLst>
              <a:ext uri="{FF2B5EF4-FFF2-40B4-BE49-F238E27FC236}">
                <a16:creationId xmlns:a16="http://schemas.microsoft.com/office/drawing/2014/main" id="{7E824631-BC2E-480C-AA48-6F05217B53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2286000"/>
            <a:ext cx="1143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20496" name="Text Box 43">
            <a:extLst>
              <a:ext uri="{FF2B5EF4-FFF2-40B4-BE49-F238E27FC236}">
                <a16:creationId xmlns:a16="http://schemas.microsoft.com/office/drawing/2014/main" id="{27B24A8B-903B-4A92-9AA2-2C83481C9B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2209800"/>
            <a:ext cx="99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/>
              <a:t>Data</a:t>
            </a:r>
          </a:p>
        </p:txBody>
      </p:sp>
      <p:pic>
        <p:nvPicPr>
          <p:cNvPr id="20497" name="Picture 44">
            <a:extLst>
              <a:ext uri="{FF2B5EF4-FFF2-40B4-BE49-F238E27FC236}">
                <a16:creationId xmlns:a16="http://schemas.microsoft.com/office/drawing/2014/main" id="{07938310-0907-4701-8152-ACAB24967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1" r="63640" b="34026"/>
          <a:stretch>
            <a:fillRect/>
          </a:stretch>
        </p:blipFill>
        <p:spPr bwMode="auto">
          <a:xfrm>
            <a:off x="1524000" y="5257800"/>
            <a:ext cx="1362075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8" name="Line 45">
            <a:extLst>
              <a:ext uri="{FF2B5EF4-FFF2-40B4-BE49-F238E27FC236}">
                <a16:creationId xmlns:a16="http://schemas.microsoft.com/office/drawing/2014/main" id="{F9A7F677-F637-463B-A831-99D2F6DEBF47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5895975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0499" name="Group 46">
            <a:extLst>
              <a:ext uri="{FF2B5EF4-FFF2-40B4-BE49-F238E27FC236}">
                <a16:creationId xmlns:a16="http://schemas.microsoft.com/office/drawing/2014/main" id="{75C674CB-7F41-4664-9B48-C6C101AD9762}"/>
              </a:ext>
            </a:extLst>
          </p:cNvPr>
          <p:cNvGrpSpPr>
            <a:grpSpLocks/>
          </p:cNvGrpSpPr>
          <p:nvPr/>
        </p:nvGrpSpPr>
        <p:grpSpPr bwMode="auto">
          <a:xfrm>
            <a:off x="5791200" y="3429000"/>
            <a:ext cx="3352800" cy="2971800"/>
            <a:chOff x="3648" y="2448"/>
            <a:chExt cx="2112" cy="1872"/>
          </a:xfrm>
        </p:grpSpPr>
        <p:pic>
          <p:nvPicPr>
            <p:cNvPr id="20504" name="Picture 47">
              <a:extLst>
                <a:ext uri="{FF2B5EF4-FFF2-40B4-BE49-F238E27FC236}">
                  <a16:creationId xmlns:a16="http://schemas.microsoft.com/office/drawing/2014/main" id="{B5AB8B92-31DE-4928-BB2C-18FF7CC635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2448"/>
              <a:ext cx="2112" cy="1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05" name="Oval 48">
              <a:extLst>
                <a:ext uri="{FF2B5EF4-FFF2-40B4-BE49-F238E27FC236}">
                  <a16:creationId xmlns:a16="http://schemas.microsoft.com/office/drawing/2014/main" id="{2DD64B72-B210-44CD-A51A-C820A1517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6" y="2961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06" name="Oval 49">
              <a:extLst>
                <a:ext uri="{FF2B5EF4-FFF2-40B4-BE49-F238E27FC236}">
                  <a16:creationId xmlns:a16="http://schemas.microsoft.com/office/drawing/2014/main" id="{EFA232D5-F6F7-4891-84B5-DA8B29F255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7" y="3224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07" name="Oval 50">
              <a:extLst>
                <a:ext uri="{FF2B5EF4-FFF2-40B4-BE49-F238E27FC236}">
                  <a16:creationId xmlns:a16="http://schemas.microsoft.com/office/drawing/2014/main" id="{7A7EAEA8-BC5E-47A9-AA18-1B92935A9F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2" y="3871"/>
              <a:ext cx="86" cy="85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08" name="Oval 51">
              <a:extLst>
                <a:ext uri="{FF2B5EF4-FFF2-40B4-BE49-F238E27FC236}">
                  <a16:creationId xmlns:a16="http://schemas.microsoft.com/office/drawing/2014/main" id="{58C0E524-3B22-4439-BBC5-5EDCA4FBF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9" y="3937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09" name="Rectangle 52">
              <a:extLst>
                <a:ext uri="{FF2B5EF4-FFF2-40B4-BE49-F238E27FC236}">
                  <a16:creationId xmlns:a16="http://schemas.microsoft.com/office/drawing/2014/main" id="{B04238A5-5267-4767-9020-D7CF9F207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3072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10" name="Rectangle 53">
              <a:extLst>
                <a:ext uri="{FF2B5EF4-FFF2-40B4-BE49-F238E27FC236}">
                  <a16:creationId xmlns:a16="http://schemas.microsoft.com/office/drawing/2014/main" id="{357228D4-0225-48F1-8152-F9D7A48B6B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3120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</p:grpSp>
      <p:sp>
        <p:nvSpPr>
          <p:cNvPr id="20501" name="Slide Number Placeholder 56">
            <a:extLst>
              <a:ext uri="{FF2B5EF4-FFF2-40B4-BE49-F238E27FC236}">
                <a16:creationId xmlns:a16="http://schemas.microsoft.com/office/drawing/2014/main" id="{1F9C0155-EAB8-4804-9A91-709B0F647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898989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68664E48-8EBF-45D4-86A6-5BE608535861}" type="slidenum">
              <a:rPr lang="en-US" altLang="en-US" smtClean="0"/>
              <a:pPr/>
              <a:t>10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805414-65D4-5966-2B29-42B7993FFD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88987"/>
          </a:xfrm>
        </p:spPr>
        <p:txBody>
          <a:bodyPr/>
          <a:lstStyle/>
          <a:p>
            <a:r>
              <a:rPr lang="en-US" altLang="en-US" dirty="0"/>
              <a:t>Data Mining Tasks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>
            <a:extLst>
              <a:ext uri="{FF2B5EF4-FFF2-40B4-BE49-F238E27FC236}">
                <a16:creationId xmlns:a16="http://schemas.microsoft.com/office/drawing/2014/main" id="{7F181FFC-C8C6-4BE8-84B6-A478C99DFA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11163" y="990600"/>
            <a:ext cx="8318500" cy="5334000"/>
          </a:xfrm>
        </p:spPr>
        <p:txBody>
          <a:bodyPr/>
          <a:lstStyle/>
          <a:p>
            <a:pPr marL="342900" indent="-342900">
              <a:lnSpc>
                <a:spcPct val="90000"/>
              </a:lnSpc>
            </a:pPr>
            <a:r>
              <a:rPr lang="en-US" altLang="en-US"/>
              <a:t>Find a model  for class attribute as a function of the values of other attributes</a:t>
            </a:r>
          </a:p>
          <a:p>
            <a:pPr marL="342900" indent="-342900">
              <a:lnSpc>
                <a:spcPct val="90000"/>
              </a:lnSpc>
            </a:pPr>
            <a:endParaRPr lang="en-US" altLang="en-US"/>
          </a:p>
          <a:p>
            <a:pPr marL="342900" indent="-342900">
              <a:lnSpc>
                <a:spcPct val="90000"/>
              </a:lnSpc>
            </a:pPr>
            <a:endParaRPr lang="en-US" altLang="en-US"/>
          </a:p>
          <a:p>
            <a:pPr marL="342900" indent="-342900">
              <a:lnSpc>
                <a:spcPct val="90000"/>
              </a:lnSpc>
            </a:pPr>
            <a:endParaRPr lang="en-US" altLang="en-US"/>
          </a:p>
          <a:p>
            <a:pPr marL="342900" indent="-342900">
              <a:lnSpc>
                <a:spcPct val="90000"/>
              </a:lnSpc>
            </a:pPr>
            <a:endParaRPr lang="en-US" altLang="en-US"/>
          </a:p>
          <a:p>
            <a:pPr marL="342900" indent="-342900">
              <a:lnSpc>
                <a:spcPct val="90000"/>
              </a:lnSpc>
            </a:pPr>
            <a:endParaRPr lang="en-US" altLang="en-US"/>
          </a:p>
        </p:txBody>
      </p:sp>
      <p:graphicFrame>
        <p:nvGraphicFramePr>
          <p:cNvPr id="22531" name="Object 4">
            <a:extLst>
              <a:ext uri="{FF2B5EF4-FFF2-40B4-BE49-F238E27FC236}">
                <a16:creationId xmlns:a16="http://schemas.microsoft.com/office/drawing/2014/main" id="{3B6794EA-F0C3-4447-9624-E201EF68CC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2762250"/>
          <a:ext cx="4438650" cy="196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203692" imgH="3634740" progId="Word.Document.8">
                  <p:embed/>
                </p:oleObj>
              </mc:Choice>
              <mc:Fallback>
                <p:oleObj name="Document" r:id="rId3" imgW="8203692" imgH="3634740" progId="Word.Document.8">
                  <p:embed/>
                  <p:pic>
                    <p:nvPicPr>
                      <p:cNvPr id="22531" name="Object 4">
                        <a:extLst>
                          <a:ext uri="{FF2B5EF4-FFF2-40B4-BE49-F238E27FC236}">
                            <a16:creationId xmlns:a16="http://schemas.microsoft.com/office/drawing/2014/main" id="{3B6794EA-F0C3-4447-9624-E201EF68CC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762250"/>
                        <a:ext cx="4438650" cy="196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2" name="Text Box 5">
            <a:extLst>
              <a:ext uri="{FF2B5EF4-FFF2-40B4-BE49-F238E27FC236}">
                <a16:creationId xmlns:a16="http://schemas.microsoft.com/office/drawing/2014/main" id="{7EA61E12-6C1A-4680-B093-55666A4C62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1600200"/>
            <a:ext cx="3048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Model for predicting credit worthiness</a:t>
            </a:r>
          </a:p>
        </p:txBody>
      </p:sp>
      <p:sp>
        <p:nvSpPr>
          <p:cNvPr id="22533" name="Text Box 6">
            <a:extLst>
              <a:ext uri="{FF2B5EF4-FFF2-40B4-BE49-F238E27FC236}">
                <a16:creationId xmlns:a16="http://schemas.microsoft.com/office/drawing/2014/main" id="{219E7121-71B5-41EB-B2EB-8B387E48A0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2381250"/>
            <a:ext cx="990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>
                <a:solidFill>
                  <a:srgbClr val="2A8487"/>
                </a:solidFill>
              </a:rPr>
              <a:t>Class</a:t>
            </a:r>
          </a:p>
        </p:txBody>
      </p:sp>
      <p:graphicFrame>
        <p:nvGraphicFramePr>
          <p:cNvPr id="22534" name="Object 7">
            <a:extLst>
              <a:ext uri="{FF2B5EF4-FFF2-40B4-BE49-F238E27FC236}">
                <a16:creationId xmlns:a16="http://schemas.microsoft.com/office/drawing/2014/main" id="{353B0B76-DAE1-4E03-9BB3-35F12B004A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53000" y="2266950"/>
          <a:ext cx="4114800" cy="413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7088124" imgH="7124700" progId="Visio.Drawing.6">
                  <p:embed/>
                </p:oleObj>
              </mc:Choice>
              <mc:Fallback>
                <p:oleObj name="VISIO" r:id="rId5" imgW="7088124" imgH="7124700" progId="Visio.Drawing.6">
                  <p:embed/>
                  <p:pic>
                    <p:nvPicPr>
                      <p:cNvPr id="22534" name="Object 7">
                        <a:extLst>
                          <a:ext uri="{FF2B5EF4-FFF2-40B4-BE49-F238E27FC236}">
                            <a16:creationId xmlns:a16="http://schemas.microsoft.com/office/drawing/2014/main" id="{353B0B76-DAE1-4E03-9BB3-35F12B004A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2266950"/>
                        <a:ext cx="4114800" cy="413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6" name="Slide Number Placeholder 10">
            <a:extLst>
              <a:ext uri="{FF2B5EF4-FFF2-40B4-BE49-F238E27FC236}">
                <a16:creationId xmlns:a16="http://schemas.microsoft.com/office/drawing/2014/main" id="{E0B868CA-22D6-465B-80AE-6B3A57312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898989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68664E48-8EBF-45D4-86A6-5BE608535861}" type="slidenum">
              <a:rPr lang="en-US" altLang="en-US" smtClean="0"/>
              <a:pPr/>
              <a:t>11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DDD9726-E32B-D624-DDDE-EB5DADE5BF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0" y="0"/>
            <a:ext cx="9144000" cy="827420"/>
          </a:xfrm>
        </p:spPr>
        <p:txBody>
          <a:bodyPr/>
          <a:lstStyle/>
          <a:p>
            <a:r>
              <a:rPr lang="en-US" altLang="en-US" dirty="0"/>
              <a:t>Predictive Modeling: Classification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C32CD4A4-C1F1-49FE-A988-4043CC94E8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827420"/>
          </a:xfrm>
        </p:spPr>
        <p:txBody>
          <a:bodyPr/>
          <a:lstStyle/>
          <a:p>
            <a:r>
              <a:rPr lang="en-US" altLang="en-US" dirty="0"/>
              <a:t>Classification Example</a:t>
            </a:r>
          </a:p>
        </p:txBody>
      </p:sp>
      <p:sp>
        <p:nvSpPr>
          <p:cNvPr id="24579" name="Text Box 4">
            <a:extLst>
              <a:ext uri="{FF2B5EF4-FFF2-40B4-BE49-F238E27FC236}">
                <a16:creationId xmlns:a16="http://schemas.microsoft.com/office/drawing/2014/main" id="{DDA83841-D102-40D9-85C9-3065EDEF6A67}"/>
              </a:ext>
            </a:extLst>
          </p:cNvPr>
          <p:cNvSpPr txBox="1">
            <a:spLocks noChangeArrowheads="1"/>
          </p:cNvSpPr>
          <p:nvPr/>
        </p:nvSpPr>
        <p:spPr bwMode="auto">
          <a:xfrm rot="-2416809">
            <a:off x="838200" y="1690688"/>
            <a:ext cx="12573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1600">
                <a:solidFill>
                  <a:srgbClr val="006600"/>
                </a:solidFill>
              </a:rPr>
              <a:t>categorical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24580" name="Text Box 5">
            <a:extLst>
              <a:ext uri="{FF2B5EF4-FFF2-40B4-BE49-F238E27FC236}">
                <a16:creationId xmlns:a16="http://schemas.microsoft.com/office/drawing/2014/main" id="{C1914E51-7AAC-45DA-9710-4C9DE561418C}"/>
              </a:ext>
            </a:extLst>
          </p:cNvPr>
          <p:cNvSpPr txBox="1">
            <a:spLocks noChangeArrowheads="1"/>
          </p:cNvSpPr>
          <p:nvPr/>
        </p:nvSpPr>
        <p:spPr bwMode="auto">
          <a:xfrm rot="-2416809">
            <a:off x="1746250" y="1690688"/>
            <a:ext cx="12573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1600">
                <a:solidFill>
                  <a:srgbClr val="006600"/>
                </a:solidFill>
              </a:rPr>
              <a:t>categorical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24581" name="Text Box 6">
            <a:extLst>
              <a:ext uri="{FF2B5EF4-FFF2-40B4-BE49-F238E27FC236}">
                <a16:creationId xmlns:a16="http://schemas.microsoft.com/office/drawing/2014/main" id="{3F10EB46-9E7B-431B-85BC-5AD90466C30B}"/>
              </a:ext>
            </a:extLst>
          </p:cNvPr>
          <p:cNvSpPr txBox="1">
            <a:spLocks noChangeArrowheads="1"/>
          </p:cNvSpPr>
          <p:nvPr/>
        </p:nvSpPr>
        <p:spPr bwMode="auto">
          <a:xfrm rot="-2416809">
            <a:off x="2640013" y="1668463"/>
            <a:ext cx="13255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1600">
                <a:solidFill>
                  <a:srgbClr val="006600"/>
                </a:solidFill>
              </a:rPr>
              <a:t>quantitative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24582" name="Text Box 7">
            <a:extLst>
              <a:ext uri="{FF2B5EF4-FFF2-40B4-BE49-F238E27FC236}">
                <a16:creationId xmlns:a16="http://schemas.microsoft.com/office/drawing/2014/main" id="{E0A935BD-1A4A-4950-B0C3-EC03EA1FD358}"/>
              </a:ext>
            </a:extLst>
          </p:cNvPr>
          <p:cNvSpPr txBox="1">
            <a:spLocks noChangeArrowheads="1"/>
          </p:cNvSpPr>
          <p:nvPr/>
        </p:nvSpPr>
        <p:spPr bwMode="auto">
          <a:xfrm rot="-2416809">
            <a:off x="3651250" y="1873250"/>
            <a:ext cx="692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1600">
                <a:solidFill>
                  <a:srgbClr val="006600"/>
                </a:solidFill>
              </a:rPr>
              <a:t>class</a:t>
            </a:r>
            <a:endParaRPr lang="en-US" altLang="en-US" sz="1600">
              <a:solidFill>
                <a:schemeClr val="bg2"/>
              </a:solidFill>
            </a:endParaRPr>
          </a:p>
        </p:txBody>
      </p:sp>
      <p:grpSp>
        <p:nvGrpSpPr>
          <p:cNvPr id="24583" name="Group 9">
            <a:extLst>
              <a:ext uri="{FF2B5EF4-FFF2-40B4-BE49-F238E27FC236}">
                <a16:creationId xmlns:a16="http://schemas.microsoft.com/office/drawing/2014/main" id="{913A135E-B500-43B0-83C3-22FBCAF7E970}"/>
              </a:ext>
            </a:extLst>
          </p:cNvPr>
          <p:cNvGrpSpPr>
            <a:grpSpLocks/>
          </p:cNvGrpSpPr>
          <p:nvPr/>
        </p:nvGrpSpPr>
        <p:grpSpPr bwMode="auto">
          <a:xfrm>
            <a:off x="7696200" y="3948113"/>
            <a:ext cx="990600" cy="685800"/>
            <a:chOff x="4944" y="2736"/>
            <a:chExt cx="624" cy="432"/>
          </a:xfrm>
        </p:grpSpPr>
        <p:sp>
          <p:nvSpPr>
            <p:cNvPr id="24601" name="AutoShape 10">
              <a:extLst>
                <a:ext uri="{FF2B5EF4-FFF2-40B4-BE49-F238E27FC236}">
                  <a16:creationId xmlns:a16="http://schemas.microsoft.com/office/drawing/2014/main" id="{3ED90AB2-E4AF-4421-A440-9C8B1DD9D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2736"/>
              <a:ext cx="624" cy="432"/>
            </a:xfrm>
            <a:prstGeom prst="can">
              <a:avLst>
                <a:gd name="adj" fmla="val 25000"/>
              </a:avLst>
            </a:prstGeom>
            <a:solidFill>
              <a:srgbClr val="CCCC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4602" name="Text Box 11">
              <a:extLst>
                <a:ext uri="{FF2B5EF4-FFF2-40B4-BE49-F238E27FC236}">
                  <a16:creationId xmlns:a16="http://schemas.microsoft.com/office/drawing/2014/main" id="{8B4C79E4-1564-41B9-BB83-FA0A2DED77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6" y="2856"/>
              <a:ext cx="345" cy="29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400">
                  <a:solidFill>
                    <a:srgbClr val="0000CC"/>
                  </a:solidFill>
                </a:rPr>
                <a:t>Test</a:t>
              </a:r>
            </a:p>
            <a:p>
              <a:pPr algn="ctr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400">
                  <a:solidFill>
                    <a:srgbClr val="0000CC"/>
                  </a:solidFill>
                </a:rPr>
                <a:t>Set</a:t>
              </a:r>
              <a:endParaRPr lang="en-US" altLang="en-US" sz="1400" b="0">
                <a:solidFill>
                  <a:schemeClr val="bg2"/>
                </a:solidFill>
              </a:endParaRPr>
            </a:p>
          </p:txBody>
        </p:sp>
      </p:grpSp>
      <p:sp>
        <p:nvSpPr>
          <p:cNvPr id="24584" name="AutoShape 12">
            <a:extLst>
              <a:ext uri="{FF2B5EF4-FFF2-40B4-BE49-F238E27FC236}">
                <a16:creationId xmlns:a16="http://schemas.microsoft.com/office/drawing/2014/main" id="{42D5030D-FACB-4212-90FF-978A099CDF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5091113"/>
            <a:ext cx="990600" cy="685800"/>
          </a:xfrm>
          <a:prstGeom prst="can">
            <a:avLst>
              <a:gd name="adj" fmla="val 25056"/>
            </a:avLst>
          </a:prstGeom>
          <a:solidFill>
            <a:schemeClr val="accent2"/>
          </a:solidFill>
          <a:ln w="127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24585" name="Text Box 13">
            <a:extLst>
              <a:ext uri="{FF2B5EF4-FFF2-40B4-BE49-F238E27FC236}">
                <a16:creationId xmlns:a16="http://schemas.microsoft.com/office/drawing/2014/main" id="{37958547-E32F-4326-976A-215CE9705E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5238750"/>
            <a:ext cx="1042988" cy="53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1600">
                <a:solidFill>
                  <a:schemeClr val="tx2"/>
                </a:solidFill>
              </a:rPr>
              <a:t>Training </a:t>
            </a:r>
          </a:p>
          <a:p>
            <a:pPr algn="ctr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1600">
                <a:solidFill>
                  <a:schemeClr val="tx2"/>
                </a:solidFill>
              </a:rPr>
              <a:t>Set</a:t>
            </a:r>
            <a:endParaRPr lang="en-US" altLang="en-US" sz="1400" b="0">
              <a:solidFill>
                <a:schemeClr val="bg2"/>
              </a:solidFill>
            </a:endParaRPr>
          </a:p>
        </p:txBody>
      </p:sp>
      <p:grpSp>
        <p:nvGrpSpPr>
          <p:cNvPr id="24586" name="Group 14">
            <a:extLst>
              <a:ext uri="{FF2B5EF4-FFF2-40B4-BE49-F238E27FC236}">
                <a16:creationId xmlns:a16="http://schemas.microsoft.com/office/drawing/2014/main" id="{317EE363-8529-411C-9934-EF9F2FDA0174}"/>
              </a:ext>
            </a:extLst>
          </p:cNvPr>
          <p:cNvGrpSpPr>
            <a:grpSpLocks/>
          </p:cNvGrpSpPr>
          <p:nvPr/>
        </p:nvGrpSpPr>
        <p:grpSpPr bwMode="auto">
          <a:xfrm>
            <a:off x="7637463" y="5086350"/>
            <a:ext cx="1125537" cy="690563"/>
            <a:chOff x="3360" y="2880"/>
            <a:chExt cx="672" cy="415"/>
          </a:xfrm>
        </p:grpSpPr>
        <p:sp>
          <p:nvSpPr>
            <p:cNvPr id="24599" name="AutoShape 15">
              <a:extLst>
                <a:ext uri="{FF2B5EF4-FFF2-40B4-BE49-F238E27FC236}">
                  <a16:creationId xmlns:a16="http://schemas.microsoft.com/office/drawing/2014/main" id="{34531989-C943-4C84-B217-A9CF38587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880"/>
              <a:ext cx="672" cy="415"/>
            </a:xfrm>
            <a:prstGeom prst="flowChartMultidocument">
              <a:avLst/>
            </a:prstGeom>
            <a:solidFill>
              <a:srgbClr val="00E0CB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4600" name="Text Box 16">
              <a:extLst>
                <a:ext uri="{FF2B5EF4-FFF2-40B4-BE49-F238E27FC236}">
                  <a16:creationId xmlns:a16="http://schemas.microsoft.com/office/drawing/2014/main" id="{0BEC2129-013F-4E8E-8B57-7D6EBFB86A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2" y="2978"/>
              <a:ext cx="547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2000">
                  <a:solidFill>
                    <a:srgbClr val="CC0000"/>
                  </a:solidFill>
                </a:rPr>
                <a:t>Model</a:t>
              </a:r>
              <a:endParaRPr lang="en-US" altLang="en-US" sz="1400" b="0">
                <a:solidFill>
                  <a:schemeClr val="bg2"/>
                </a:solidFill>
              </a:endParaRPr>
            </a:p>
          </p:txBody>
        </p:sp>
      </p:grpSp>
      <p:sp>
        <p:nvSpPr>
          <p:cNvPr id="24587" name="AutoShape 17">
            <a:extLst>
              <a:ext uri="{FF2B5EF4-FFF2-40B4-BE49-F238E27FC236}">
                <a16:creationId xmlns:a16="http://schemas.microsoft.com/office/drawing/2014/main" id="{68ED2B3C-738E-4815-971C-4B674C715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4938713"/>
            <a:ext cx="1447800" cy="995362"/>
          </a:xfrm>
          <a:prstGeom prst="bevel">
            <a:avLst>
              <a:gd name="adj" fmla="val 12500"/>
            </a:avLst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24588" name="Text Box 18">
            <a:extLst>
              <a:ext uri="{FF2B5EF4-FFF2-40B4-BE49-F238E27FC236}">
                <a16:creationId xmlns:a16="http://schemas.microsoft.com/office/drawing/2014/main" id="{A4DBBD18-BE8B-4542-98B0-87AE4BCF09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5014913"/>
            <a:ext cx="132556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2000">
                <a:solidFill>
                  <a:srgbClr val="000000"/>
                </a:solidFill>
              </a:rPr>
              <a:t>Learn </a:t>
            </a:r>
          </a:p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2000">
                <a:solidFill>
                  <a:srgbClr val="000000"/>
                </a:solidFill>
              </a:rPr>
              <a:t>Classifier</a:t>
            </a:r>
            <a:endParaRPr lang="en-US" altLang="en-US" sz="1400" b="0">
              <a:solidFill>
                <a:srgbClr val="00E0CB"/>
              </a:solidFill>
            </a:endParaRPr>
          </a:p>
        </p:txBody>
      </p:sp>
      <p:sp>
        <p:nvSpPr>
          <p:cNvPr id="24589" name="AutoShape 19">
            <a:extLst>
              <a:ext uri="{FF2B5EF4-FFF2-40B4-BE49-F238E27FC236}">
                <a16:creationId xmlns:a16="http://schemas.microsoft.com/office/drawing/2014/main" id="{0D5AD6C1-2424-4CBE-A656-5142A8997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7925" y="5349875"/>
            <a:ext cx="484188" cy="141288"/>
          </a:xfrm>
          <a:prstGeom prst="rightArrow">
            <a:avLst>
              <a:gd name="adj1" fmla="val 50000"/>
              <a:gd name="adj2" fmla="val 85674"/>
            </a:avLst>
          </a:prstGeom>
          <a:solidFill>
            <a:srgbClr val="CC0000"/>
          </a:solidFill>
          <a:ln w="12700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24590" name="AutoShape 20">
            <a:extLst>
              <a:ext uri="{FF2B5EF4-FFF2-40B4-BE49-F238E27FC236}">
                <a16:creationId xmlns:a16="http://schemas.microsoft.com/office/drawing/2014/main" id="{7C2999BE-2062-4F16-BC17-45FB89F50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5314950"/>
            <a:ext cx="484188" cy="141288"/>
          </a:xfrm>
          <a:prstGeom prst="rightArrow">
            <a:avLst>
              <a:gd name="adj1" fmla="val 50000"/>
              <a:gd name="adj2" fmla="val 85674"/>
            </a:avLst>
          </a:prstGeom>
          <a:solidFill>
            <a:srgbClr val="CC0000"/>
          </a:solidFill>
          <a:ln w="12700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24591" name="AutoShape 21">
            <a:extLst>
              <a:ext uri="{FF2B5EF4-FFF2-40B4-BE49-F238E27FC236}">
                <a16:creationId xmlns:a16="http://schemas.microsoft.com/office/drawing/2014/main" id="{13D020DA-5CC1-43FB-B88B-F29E7EA4713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073231" y="4790282"/>
            <a:ext cx="312737" cy="152400"/>
          </a:xfrm>
          <a:prstGeom prst="rightArrow">
            <a:avLst>
              <a:gd name="adj1" fmla="val 50000"/>
              <a:gd name="adj2" fmla="val 51302"/>
            </a:avLst>
          </a:prstGeom>
          <a:solidFill>
            <a:srgbClr val="CC0000"/>
          </a:solidFill>
          <a:ln w="12700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24592" name="Line 22">
            <a:extLst>
              <a:ext uri="{FF2B5EF4-FFF2-40B4-BE49-F238E27FC236}">
                <a16:creationId xmlns:a16="http://schemas.microsoft.com/office/drawing/2014/main" id="{9830D323-D86B-41C2-8D41-8CA4C0C5C0F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4481513"/>
            <a:ext cx="304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3" name="Line 23">
            <a:extLst>
              <a:ext uri="{FF2B5EF4-FFF2-40B4-BE49-F238E27FC236}">
                <a16:creationId xmlns:a16="http://schemas.microsoft.com/office/drawing/2014/main" id="{327B4639-E732-4594-8062-8385B82C1434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2400" y="3276600"/>
            <a:ext cx="304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4594" name="Object 24">
            <a:extLst>
              <a:ext uri="{FF2B5EF4-FFF2-40B4-BE49-F238E27FC236}">
                <a16:creationId xmlns:a16="http://schemas.microsoft.com/office/drawing/2014/main" id="{CAB0CC65-697C-40C5-A64C-A18BB06DF9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2438400"/>
          <a:ext cx="4438650" cy="196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203692" imgH="3634740" progId="Word.Document.8">
                  <p:embed/>
                </p:oleObj>
              </mc:Choice>
              <mc:Fallback>
                <p:oleObj name="Document" r:id="rId2" imgW="8203692" imgH="3634740" progId="Word.Document.8">
                  <p:embed/>
                  <p:pic>
                    <p:nvPicPr>
                      <p:cNvPr id="24594" name="Object 24">
                        <a:extLst>
                          <a:ext uri="{FF2B5EF4-FFF2-40B4-BE49-F238E27FC236}">
                            <a16:creationId xmlns:a16="http://schemas.microsoft.com/office/drawing/2014/main" id="{CAB0CC65-697C-40C5-A64C-A18BB06DF95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438400"/>
                        <a:ext cx="4438650" cy="196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95" name="Object 25">
            <a:extLst>
              <a:ext uri="{FF2B5EF4-FFF2-40B4-BE49-F238E27FC236}">
                <a16:creationId xmlns:a16="http://schemas.microsoft.com/office/drawing/2014/main" id="{DF666818-215E-482D-941F-CC3BC78F3F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99000" y="1600200"/>
          <a:ext cx="4368800" cy="193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207072" imgH="3629483" progId="Word.Document.8">
                  <p:embed/>
                </p:oleObj>
              </mc:Choice>
              <mc:Fallback>
                <p:oleObj name="Document" r:id="rId4" imgW="8207072" imgH="3629483" progId="Word.Document.8">
                  <p:embed/>
                  <p:pic>
                    <p:nvPicPr>
                      <p:cNvPr id="24595" name="Object 25">
                        <a:extLst>
                          <a:ext uri="{FF2B5EF4-FFF2-40B4-BE49-F238E27FC236}">
                            <a16:creationId xmlns:a16="http://schemas.microsoft.com/office/drawing/2014/main" id="{DF666818-215E-482D-941F-CC3BC78F3F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9000" y="1600200"/>
                        <a:ext cx="4368800" cy="193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96" name="Slide Number Placeholder 26">
            <a:extLst>
              <a:ext uri="{FF2B5EF4-FFF2-40B4-BE49-F238E27FC236}">
                <a16:creationId xmlns:a16="http://schemas.microsoft.com/office/drawing/2014/main" id="{1A9B0749-FD54-4817-A305-D77A2AA6E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898989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B3762368-7041-4862-85B1-46B2CE22961F}" type="slidenum">
              <a:rPr lang="en-US" altLang="en-US" smtClean="0"/>
              <a:pPr/>
              <a:t>12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>
            <a:extLst>
              <a:ext uri="{FF2B5EF4-FFF2-40B4-BE49-F238E27FC236}">
                <a16:creationId xmlns:a16="http://schemas.microsoft.com/office/drawing/2014/main" id="{B6E5263C-8CC4-4BAA-8CAA-3C4A43480C8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066800"/>
            <a:ext cx="6477000" cy="5410200"/>
          </a:xfrm>
        </p:spPr>
        <p:txBody>
          <a:bodyPr/>
          <a:lstStyle/>
          <a:p>
            <a:pPr marL="1828800" lvl="4" indent="0">
              <a:lnSpc>
                <a:spcPct val="80000"/>
              </a:lnSpc>
              <a:buFontTx/>
              <a:buNone/>
              <a:defRPr/>
            </a:pPr>
            <a:endParaRPr lang="en-US" altLang="en-US" dirty="0"/>
          </a:p>
          <a:p>
            <a:pPr marL="342900" indent="-342900">
              <a:lnSpc>
                <a:spcPct val="80000"/>
              </a:lnSpc>
              <a:buFont typeface="Monotype Sorts"/>
              <a:buChar char="l"/>
              <a:defRPr/>
            </a:pPr>
            <a:r>
              <a:rPr lang="en-US" altLang="en-US" sz="2000" dirty="0"/>
              <a:t>Classifying credit card transactions </a:t>
            </a:r>
            <a:br>
              <a:rPr lang="en-US" altLang="en-US" sz="2000" dirty="0"/>
            </a:br>
            <a:r>
              <a:rPr lang="en-US" altLang="en-US" sz="2000" dirty="0"/>
              <a:t>as legitimate or fraudulent</a:t>
            </a:r>
          </a:p>
          <a:p>
            <a:pPr lvl="4">
              <a:lnSpc>
                <a:spcPct val="80000"/>
              </a:lnSpc>
              <a:defRPr/>
            </a:pPr>
            <a:endParaRPr lang="en-US" altLang="en-US" dirty="0"/>
          </a:p>
          <a:p>
            <a:pPr marL="342900" indent="-342900">
              <a:lnSpc>
                <a:spcPct val="80000"/>
              </a:lnSpc>
              <a:buFont typeface="Monotype Sorts"/>
              <a:buChar char="l"/>
              <a:defRPr/>
            </a:pPr>
            <a:r>
              <a:rPr lang="en-US" altLang="en-US" sz="2000" dirty="0"/>
              <a:t>Classifying land covers (water bodies, urban areas, forests, etc.) using satellite data</a:t>
            </a:r>
          </a:p>
          <a:p>
            <a:pPr lvl="4">
              <a:lnSpc>
                <a:spcPct val="80000"/>
              </a:lnSpc>
              <a:defRPr/>
            </a:pPr>
            <a:endParaRPr lang="en-US" altLang="en-US" dirty="0"/>
          </a:p>
          <a:p>
            <a:pPr marL="342900" indent="-342900">
              <a:lnSpc>
                <a:spcPct val="80000"/>
              </a:lnSpc>
              <a:buFont typeface="Monotype Sorts"/>
              <a:buChar char="l"/>
              <a:defRPr/>
            </a:pPr>
            <a:r>
              <a:rPr lang="en-US" altLang="en-US" sz="2000" dirty="0"/>
              <a:t>Categorizing news stories as finance, </a:t>
            </a:r>
            <a:br>
              <a:rPr lang="en-US" altLang="en-US" sz="2000" dirty="0"/>
            </a:br>
            <a:r>
              <a:rPr lang="en-US" altLang="en-US" sz="2000" dirty="0"/>
              <a:t>weather, entertainment, sports, etc</a:t>
            </a:r>
          </a:p>
          <a:p>
            <a:pPr marL="342900" indent="-342900">
              <a:lnSpc>
                <a:spcPct val="80000"/>
              </a:lnSpc>
              <a:buFont typeface="Monotype Sorts"/>
              <a:buNone/>
              <a:defRPr/>
            </a:pPr>
            <a:endParaRPr lang="en-US" altLang="en-US" sz="2000" dirty="0"/>
          </a:p>
          <a:p>
            <a:pPr marL="342900" indent="-342900">
              <a:lnSpc>
                <a:spcPct val="80000"/>
              </a:lnSpc>
              <a:buFont typeface="Monotype Sorts"/>
              <a:buChar char="l"/>
              <a:defRPr/>
            </a:pPr>
            <a:r>
              <a:rPr lang="en-US" altLang="en-US" sz="2000" dirty="0"/>
              <a:t>Identifying intruders in the cyberspace</a:t>
            </a:r>
          </a:p>
          <a:p>
            <a:pPr marL="342900" indent="-342900">
              <a:lnSpc>
                <a:spcPct val="80000"/>
              </a:lnSpc>
              <a:buFont typeface="Monotype Sorts"/>
              <a:buChar char="l"/>
              <a:defRPr/>
            </a:pPr>
            <a:endParaRPr lang="en-US" altLang="en-US" sz="2000" dirty="0"/>
          </a:p>
          <a:p>
            <a:pPr marL="342900" indent="-342900">
              <a:lnSpc>
                <a:spcPct val="80000"/>
              </a:lnSpc>
              <a:buFont typeface="Monotype Sorts"/>
              <a:buChar char="l"/>
              <a:defRPr/>
            </a:pPr>
            <a:r>
              <a:rPr lang="en-US" altLang="en-US" sz="2000" dirty="0"/>
              <a:t>Predicting tumor cells as benign or malignant</a:t>
            </a:r>
          </a:p>
          <a:p>
            <a:pPr marL="342900" indent="-342900">
              <a:lnSpc>
                <a:spcPct val="80000"/>
              </a:lnSpc>
              <a:buFont typeface="Monotype Sorts"/>
              <a:buChar char="l"/>
              <a:defRPr/>
            </a:pPr>
            <a:endParaRPr lang="en-US" altLang="en-US" sz="2000" dirty="0"/>
          </a:p>
          <a:p>
            <a:pPr marL="342900" indent="-342900">
              <a:lnSpc>
                <a:spcPct val="80000"/>
              </a:lnSpc>
              <a:buFont typeface="Monotype Sorts"/>
              <a:buChar char="l"/>
              <a:defRPr/>
            </a:pPr>
            <a:r>
              <a:rPr lang="en-US" altLang="en-US" sz="2000" dirty="0"/>
              <a:t>Classifying secondary structures of protein </a:t>
            </a:r>
            <a:br>
              <a:rPr lang="en-US" altLang="en-US" sz="2000" dirty="0"/>
            </a:br>
            <a:r>
              <a:rPr lang="en-US" altLang="en-US" sz="2000" dirty="0"/>
              <a:t>as alpha-helix, beta-sheet, or random  coil</a:t>
            </a:r>
          </a:p>
          <a:p>
            <a:pPr marL="342900" indent="-342900">
              <a:lnSpc>
                <a:spcPct val="80000"/>
              </a:lnSpc>
              <a:buFont typeface="Monotype Sorts"/>
              <a:buChar char="l"/>
              <a:defRPr/>
            </a:pPr>
            <a:endParaRPr lang="en-US" altLang="en-US" sz="1800" dirty="0"/>
          </a:p>
          <a:p>
            <a:pPr marL="342900" indent="-342900">
              <a:lnSpc>
                <a:spcPct val="80000"/>
              </a:lnSpc>
              <a:buFont typeface="Monotype Sorts"/>
              <a:buChar char="l"/>
              <a:defRPr/>
            </a:pPr>
            <a:endParaRPr lang="en-US" altLang="en-US" sz="1800" dirty="0"/>
          </a:p>
        </p:txBody>
      </p:sp>
      <p:grpSp>
        <p:nvGrpSpPr>
          <p:cNvPr id="25603" name="Group 4">
            <a:extLst>
              <a:ext uri="{FF2B5EF4-FFF2-40B4-BE49-F238E27FC236}">
                <a16:creationId xmlns:a16="http://schemas.microsoft.com/office/drawing/2014/main" id="{F7CECC4B-FCE3-4E0C-AAFC-BFCBA63C1BB9}"/>
              </a:ext>
            </a:extLst>
          </p:cNvPr>
          <p:cNvGrpSpPr>
            <a:grpSpLocks/>
          </p:cNvGrpSpPr>
          <p:nvPr/>
        </p:nvGrpSpPr>
        <p:grpSpPr bwMode="auto">
          <a:xfrm>
            <a:off x="6858000" y="1143000"/>
            <a:ext cx="2057400" cy="1417638"/>
            <a:chOff x="3360" y="768"/>
            <a:chExt cx="1296" cy="893"/>
          </a:xfrm>
        </p:grpSpPr>
        <p:pic>
          <p:nvPicPr>
            <p:cNvPr id="25610" name="Picture 5" descr="story-3dimensional-2">
              <a:extLst>
                <a:ext uri="{FF2B5EF4-FFF2-40B4-BE49-F238E27FC236}">
                  <a16:creationId xmlns:a16="http://schemas.microsoft.com/office/drawing/2014/main" id="{8E47B39C-1CE7-4D4B-8B7C-9AD2C29216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8" y="768"/>
              <a:ext cx="1238" cy="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25611" name="Object 6">
              <a:extLst>
                <a:ext uri="{FF2B5EF4-FFF2-40B4-BE49-F238E27FC236}">
                  <a16:creationId xmlns:a16="http://schemas.microsoft.com/office/drawing/2014/main" id="{B0392E80-20BA-4A95-A29A-2F2AB40DD8E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70" y="1155"/>
            <a:ext cx="432" cy="4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3" imgW="617220" imgH="615696" progId="Visio.Drawing.6">
                    <p:embed/>
                  </p:oleObj>
                </mc:Choice>
                <mc:Fallback>
                  <p:oleObj name="VISIO" r:id="rId3" imgW="617220" imgH="615696" progId="Visio.Drawing.6">
                    <p:embed/>
                    <p:pic>
                      <p:nvPicPr>
                        <p:cNvPr id="25611" name="Object 6">
                          <a:extLst>
                            <a:ext uri="{FF2B5EF4-FFF2-40B4-BE49-F238E27FC236}">
                              <a16:creationId xmlns:a16="http://schemas.microsoft.com/office/drawing/2014/main" id="{B0392E80-20BA-4A95-A29A-2F2AB40DD8E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70" y="1155"/>
                          <a:ext cx="432" cy="4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12" name="Object 7">
              <a:extLst>
                <a:ext uri="{FF2B5EF4-FFF2-40B4-BE49-F238E27FC236}">
                  <a16:creationId xmlns:a16="http://schemas.microsoft.com/office/drawing/2014/main" id="{3F49EA0B-61D8-4AAE-A23B-AB65574CA71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60" y="912"/>
            <a:ext cx="432" cy="3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5" imgW="806196" imgH="662940" progId="Visio.Drawing.6">
                    <p:embed/>
                  </p:oleObj>
                </mc:Choice>
                <mc:Fallback>
                  <p:oleObj name="VISIO" r:id="rId5" imgW="806196" imgH="662940" progId="Visio.Drawing.6">
                    <p:embed/>
                    <p:pic>
                      <p:nvPicPr>
                        <p:cNvPr id="25612" name="Object 7">
                          <a:extLst>
                            <a:ext uri="{FF2B5EF4-FFF2-40B4-BE49-F238E27FC236}">
                              <a16:creationId xmlns:a16="http://schemas.microsoft.com/office/drawing/2014/main" id="{3F49EA0B-61D8-4AAE-A23B-AB65574CA71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0" y="912"/>
                          <a:ext cx="432" cy="3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5604" name="Rectangle 9">
            <a:extLst>
              <a:ext uri="{FF2B5EF4-FFF2-40B4-BE49-F238E27FC236}">
                <a16:creationId xmlns:a16="http://schemas.microsoft.com/office/drawing/2014/main" id="{C9DAC8F8-7AB8-4883-B872-3FF2D72A0B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85800"/>
          </a:xfrm>
        </p:spPr>
        <p:txBody>
          <a:bodyPr/>
          <a:lstStyle/>
          <a:p>
            <a:r>
              <a:rPr lang="en-US" altLang="en-US" dirty="0"/>
              <a:t>Examples of Classification Task</a:t>
            </a:r>
          </a:p>
        </p:txBody>
      </p:sp>
      <p:sp>
        <p:nvSpPr>
          <p:cNvPr id="25605" name="Slide Number Placeholder 11">
            <a:extLst>
              <a:ext uri="{FF2B5EF4-FFF2-40B4-BE49-F238E27FC236}">
                <a16:creationId xmlns:a16="http://schemas.microsoft.com/office/drawing/2014/main" id="{BD0000CB-091F-4575-88F4-15118758A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898989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9EA7EB2A-6236-4A15-9E28-8DA517D22E33}" type="slidenum">
              <a:rPr lang="en-US" altLang="en-US" smtClean="0"/>
              <a:pPr/>
              <a:t>13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5607" name="Picture 8" descr="http://biomasshub.com/wp-content/uploads/2010/03/ILUC1.jpg">
            <a:extLst>
              <a:ext uri="{FF2B5EF4-FFF2-40B4-BE49-F238E27FC236}">
                <a16:creationId xmlns:a16="http://schemas.microsoft.com/office/drawing/2014/main" id="{C2C6F17D-1029-41CD-A093-31D7A8002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25" y="2963863"/>
            <a:ext cx="21748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8" name="Picture 8" descr="pro">
            <a:extLst>
              <a:ext uri="{FF2B5EF4-FFF2-40B4-BE49-F238E27FC236}">
                <a16:creationId xmlns:a16="http://schemas.microsoft.com/office/drawing/2014/main" id="{743DCF8F-16F6-4CE2-BED7-BBAFFB96662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78638" y="4648200"/>
            <a:ext cx="1490662" cy="1914525"/>
          </a:xfr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64F96EFD-ACEA-465D-AA99-8C3442D916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4704"/>
          </a:xfrm>
        </p:spPr>
        <p:txBody>
          <a:bodyPr/>
          <a:lstStyle/>
          <a:p>
            <a:r>
              <a:rPr lang="en-US" altLang="en-US" dirty="0"/>
              <a:t>Classification: Application 1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ABAC08B1-9A9E-4F0D-A8E6-79720AFAEA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178800" cy="4171950"/>
          </a:xfrm>
        </p:spPr>
        <p:txBody>
          <a:bodyPr/>
          <a:lstStyle/>
          <a:p>
            <a:pPr marL="342900" indent="-342900">
              <a:lnSpc>
                <a:spcPct val="90000"/>
              </a:lnSpc>
            </a:pPr>
            <a:r>
              <a:rPr lang="en-US" altLang="en-US"/>
              <a:t>Fraud Detection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altLang="en-US" sz="2400" b="1"/>
              <a:t>Goal:</a:t>
            </a:r>
            <a:r>
              <a:rPr lang="en-US" altLang="en-US" sz="2400"/>
              <a:t> Predict fraudulent cases in credit card transactions.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altLang="en-US" sz="2400" b="1"/>
              <a:t>Approach:</a:t>
            </a:r>
          </a:p>
          <a:p>
            <a:pPr marL="1206500" lvl="2" indent="-292100">
              <a:lnSpc>
                <a:spcPct val="90000"/>
              </a:lnSpc>
            </a:pPr>
            <a:r>
              <a:rPr lang="en-US" altLang="en-US"/>
              <a:t>Use credit card transactions and the information on its account-holder as attributes.</a:t>
            </a:r>
          </a:p>
          <a:p>
            <a:pPr lvl="3">
              <a:lnSpc>
                <a:spcPct val="90000"/>
              </a:lnSpc>
            </a:pPr>
            <a:r>
              <a:rPr lang="en-US" altLang="en-US" sz="2400"/>
              <a:t>When does a customer buy, what does he buy, how often he pays on time, etc</a:t>
            </a:r>
          </a:p>
          <a:p>
            <a:pPr marL="1206500" lvl="2" indent="-292100">
              <a:lnSpc>
                <a:spcPct val="90000"/>
              </a:lnSpc>
            </a:pPr>
            <a:r>
              <a:rPr lang="en-US" altLang="en-US"/>
              <a:t>Label past transactions as fraud or fair transactions. This forms the class attribute.</a:t>
            </a:r>
          </a:p>
          <a:p>
            <a:pPr marL="1206500" lvl="2" indent="-292100">
              <a:lnSpc>
                <a:spcPct val="90000"/>
              </a:lnSpc>
            </a:pPr>
            <a:r>
              <a:rPr lang="en-US" altLang="en-US"/>
              <a:t>Learn a model for the class of the transactions.</a:t>
            </a:r>
          </a:p>
          <a:p>
            <a:pPr marL="1206500" lvl="2" indent="-292100">
              <a:lnSpc>
                <a:spcPct val="90000"/>
              </a:lnSpc>
            </a:pPr>
            <a:r>
              <a:rPr lang="en-US" altLang="en-US"/>
              <a:t>Use this model to detect fraud by observing credit card transactions on an account.</a:t>
            </a:r>
          </a:p>
        </p:txBody>
      </p:sp>
      <p:sp>
        <p:nvSpPr>
          <p:cNvPr id="26628" name="Slide Number Placeholder 6">
            <a:extLst>
              <a:ext uri="{FF2B5EF4-FFF2-40B4-BE49-F238E27FC236}">
                <a16:creationId xmlns:a16="http://schemas.microsoft.com/office/drawing/2014/main" id="{FF4E6C67-AB49-43EE-BF7D-2D6F62948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898989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68664E48-8EBF-45D4-86A6-5BE608535861}" type="slidenum">
              <a:rPr lang="en-US" altLang="en-US" smtClean="0"/>
              <a:pPr/>
              <a:t>14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4EBA50D4-C1D5-48C7-B430-049B2E5BDE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4704"/>
          </a:xfrm>
        </p:spPr>
        <p:txBody>
          <a:bodyPr/>
          <a:lstStyle/>
          <a:p>
            <a:r>
              <a:rPr lang="en-US" altLang="en-US" dirty="0"/>
              <a:t>Classification: Application 2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7C623D4F-C28B-47E1-AE9F-46EE9CC581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altLang="en-US" dirty="0"/>
              <a:t>Churn prediction for telephone customers</a:t>
            </a:r>
          </a:p>
          <a:p>
            <a:pPr marL="742950" lvl="1" indent="-285750"/>
            <a:r>
              <a:rPr lang="en-US" altLang="en-US" b="1" dirty="0"/>
              <a:t>Goal:</a:t>
            </a:r>
            <a:r>
              <a:rPr lang="en-US" altLang="en-US" dirty="0"/>
              <a:t> To predict whether a customer is likely to be lost to a competitor.</a:t>
            </a:r>
          </a:p>
          <a:p>
            <a:pPr marL="742950" lvl="1" indent="-285750"/>
            <a:r>
              <a:rPr lang="en-US" altLang="en-US" b="1" dirty="0"/>
              <a:t>Approach:</a:t>
            </a:r>
          </a:p>
          <a:p>
            <a:pPr marL="1143000" lvl="2" indent="-285750"/>
            <a:r>
              <a:rPr lang="en-US" altLang="en-US" dirty="0"/>
              <a:t>Use detailed record of transactions with each of the past and present customers, to find attributes.</a:t>
            </a:r>
          </a:p>
          <a:p>
            <a:pPr lvl="3" indent="-342900"/>
            <a:r>
              <a:rPr lang="en-US" altLang="en-US" sz="2200" dirty="0"/>
              <a:t>How often the customer calls, where he calls, what time-of-the day he calls most, his financial status, marital status, etc.</a:t>
            </a:r>
            <a:r>
              <a:rPr lang="en-US" altLang="en-US" dirty="0"/>
              <a:t> </a:t>
            </a:r>
          </a:p>
          <a:p>
            <a:pPr marL="1143000" lvl="2" indent="-285750"/>
            <a:r>
              <a:rPr lang="en-US" altLang="en-US" dirty="0"/>
              <a:t>Label the customers as loyal or disloyal.</a:t>
            </a:r>
          </a:p>
          <a:p>
            <a:pPr marL="1143000" lvl="2" indent="-285750"/>
            <a:r>
              <a:rPr lang="en-US" altLang="en-US" dirty="0"/>
              <a:t>Find a model for loyalty.</a:t>
            </a:r>
          </a:p>
        </p:txBody>
      </p:sp>
      <p:sp>
        <p:nvSpPr>
          <p:cNvPr id="28676" name="Text Box 4">
            <a:extLst>
              <a:ext uri="{FF2B5EF4-FFF2-40B4-BE49-F238E27FC236}">
                <a16:creationId xmlns:a16="http://schemas.microsoft.com/office/drawing/2014/main" id="{193D8C9B-29AC-4FB1-AC6F-82CF51D159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6096000"/>
            <a:ext cx="35258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 b="0">
                <a:latin typeface="Times New Roman" panose="02020603050405020304" pitchFamily="18" charset="0"/>
              </a:rPr>
              <a:t>From [Berry &amp; Linoff] Data Mining Techniques, 1997</a:t>
            </a:r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28677" name="Slide Number Placeholder 7">
            <a:extLst>
              <a:ext uri="{FF2B5EF4-FFF2-40B4-BE49-F238E27FC236}">
                <a16:creationId xmlns:a16="http://schemas.microsoft.com/office/drawing/2014/main" id="{95639060-B4B4-46F8-90FA-BDD31AF63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898989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68664E48-8EBF-45D4-86A6-5BE608535861}" type="slidenum">
              <a:rPr lang="en-US" altLang="en-US" smtClean="0"/>
              <a:pPr/>
              <a:t>15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3C9E2B06-177F-449A-B17C-536B34AB1D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806450"/>
          </a:xfrm>
        </p:spPr>
        <p:txBody>
          <a:bodyPr/>
          <a:lstStyle/>
          <a:p>
            <a:r>
              <a:rPr lang="en-US" altLang="en-US" dirty="0"/>
              <a:t>Classification: Application 3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56A31FDE-7A04-4394-BFF1-B1CEC81B5E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11163" y="990600"/>
            <a:ext cx="8504237" cy="5181600"/>
          </a:xfrm>
        </p:spPr>
        <p:txBody>
          <a:bodyPr>
            <a:normAutofit lnSpcReduction="10000"/>
          </a:bodyPr>
          <a:lstStyle/>
          <a:p>
            <a:pPr marL="342900" indent="-342900">
              <a:defRPr/>
            </a:pPr>
            <a:r>
              <a:rPr lang="en-US" dirty="0"/>
              <a:t>Sky Survey Cataloging</a:t>
            </a:r>
          </a:p>
          <a:p>
            <a:pPr marL="742950" lvl="1" indent="-285750">
              <a:buFont typeface="Arial" charset="0"/>
              <a:buChar char="–"/>
              <a:defRPr/>
            </a:pPr>
            <a:r>
              <a:rPr lang="en-US" sz="2400" b="1" dirty="0"/>
              <a:t>Goal:</a:t>
            </a:r>
            <a:r>
              <a:rPr lang="en-US" sz="2400" dirty="0"/>
              <a:t> To predict class (star or galaxy) of sky objects, especially visually faint ones, based on the telescopic survey images (from Palomar Observatory).</a:t>
            </a:r>
          </a:p>
          <a:p>
            <a:pPr lvl="3">
              <a:defRPr/>
            </a:pPr>
            <a:r>
              <a:rPr lang="en-US" sz="2200" dirty="0"/>
              <a:t>3000 images with 23,040 x 23,040 pixels per image.</a:t>
            </a:r>
          </a:p>
          <a:p>
            <a:pPr marL="742950" lvl="1" indent="-285750">
              <a:buFont typeface="Arial" charset="0"/>
              <a:buChar char="–"/>
              <a:defRPr/>
            </a:pPr>
            <a:r>
              <a:rPr lang="en-US" sz="2400" b="1" dirty="0"/>
              <a:t>Approach:</a:t>
            </a:r>
          </a:p>
          <a:p>
            <a:pPr marL="1143000" lvl="2" indent="-285750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dirty="0"/>
              <a:t>Segment the image. </a:t>
            </a:r>
          </a:p>
          <a:p>
            <a:pPr marL="1143000" lvl="2" indent="-285750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dirty="0"/>
              <a:t>Measure image attributes (features) - 40 of them per object.</a:t>
            </a:r>
          </a:p>
          <a:p>
            <a:pPr marL="1143000" lvl="2" indent="-285750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dirty="0"/>
              <a:t>Model the class based on these features.</a:t>
            </a:r>
          </a:p>
          <a:p>
            <a:pPr marL="1143000" lvl="2" indent="-285750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dirty="0"/>
              <a:t>Success Story: Could find 16 new high red-shift quasars, some of the farthest objects that are difficult to find!</a:t>
            </a:r>
          </a:p>
        </p:txBody>
      </p:sp>
      <p:sp>
        <p:nvSpPr>
          <p:cNvPr id="29700" name="Text Box 4">
            <a:extLst>
              <a:ext uri="{FF2B5EF4-FFF2-40B4-BE49-F238E27FC236}">
                <a16:creationId xmlns:a16="http://schemas.microsoft.com/office/drawing/2014/main" id="{C379F455-91B1-4A3A-8FD7-4E76429F8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715000"/>
            <a:ext cx="51355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 b="0">
                <a:latin typeface="Times New Roman" panose="02020603050405020304" pitchFamily="18" charset="0"/>
              </a:rPr>
              <a:t>From [Fayyad, et.al.] Advances in Knowledge Discovery and Data Mining, 1996</a:t>
            </a:r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29701" name="Slide Number Placeholder 7">
            <a:extLst>
              <a:ext uri="{FF2B5EF4-FFF2-40B4-BE49-F238E27FC236}">
                <a16:creationId xmlns:a16="http://schemas.microsoft.com/office/drawing/2014/main" id="{D93F975F-D67C-472D-8290-10C18001E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898989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68664E48-8EBF-45D4-86A6-5BE608535861}" type="slidenum">
              <a:rPr lang="en-US" altLang="en-US" smtClean="0"/>
              <a:pPr/>
              <a:t>16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EEE6216C-EB2A-40B9-BBBF-31EBB7BCF5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835026"/>
          </a:xfrm>
        </p:spPr>
        <p:txBody>
          <a:bodyPr/>
          <a:lstStyle/>
          <a:p>
            <a:r>
              <a:rPr lang="en-US" altLang="en-US"/>
              <a:t>Classifying Galaxies</a:t>
            </a:r>
          </a:p>
        </p:txBody>
      </p:sp>
      <p:pic>
        <p:nvPicPr>
          <p:cNvPr id="30723" name="Picture 3" descr="early">
            <a:extLst>
              <a:ext uri="{FF2B5EF4-FFF2-40B4-BE49-F238E27FC236}">
                <a16:creationId xmlns:a16="http://schemas.microsoft.com/office/drawing/2014/main" id="{413194C2-0F34-499E-9B3F-B17C85B76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057400"/>
            <a:ext cx="2590800" cy="201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4" descr="intermediate">
            <a:extLst>
              <a:ext uri="{FF2B5EF4-FFF2-40B4-BE49-F238E27FC236}">
                <a16:creationId xmlns:a16="http://schemas.microsoft.com/office/drawing/2014/main" id="{78ECCB42-15DC-4A5D-9314-14430B955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124200"/>
            <a:ext cx="25908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5" descr="late">
            <a:extLst>
              <a:ext uri="{FF2B5EF4-FFF2-40B4-BE49-F238E27FC236}">
                <a16:creationId xmlns:a16="http://schemas.microsoft.com/office/drawing/2014/main" id="{A8567D98-4BA7-47AF-8D51-093E9CCD7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098925"/>
            <a:ext cx="2643188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Text Box 6">
            <a:extLst>
              <a:ext uri="{FF2B5EF4-FFF2-40B4-BE49-F238E27FC236}">
                <a16:creationId xmlns:a16="http://schemas.microsoft.com/office/drawing/2014/main" id="{433232C9-B8DB-43A7-913F-C2A911850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1676400"/>
            <a:ext cx="742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i="1"/>
              <a:t>Early</a:t>
            </a:r>
            <a:endParaRPr lang="en-US" altLang="en-US"/>
          </a:p>
        </p:txBody>
      </p:sp>
      <p:sp>
        <p:nvSpPr>
          <p:cNvPr id="30727" name="Text Box 7">
            <a:extLst>
              <a:ext uri="{FF2B5EF4-FFF2-40B4-BE49-F238E27FC236}">
                <a16:creationId xmlns:a16="http://schemas.microsoft.com/office/drawing/2014/main" id="{DA4D1D9D-9634-486E-849A-FB7E153D7E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2743200"/>
            <a:ext cx="1543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i="1"/>
              <a:t>Intermediate</a:t>
            </a:r>
            <a:endParaRPr lang="en-US" altLang="en-US" sz="2400" i="1"/>
          </a:p>
        </p:txBody>
      </p:sp>
      <p:sp>
        <p:nvSpPr>
          <p:cNvPr id="30728" name="Text Box 8">
            <a:extLst>
              <a:ext uri="{FF2B5EF4-FFF2-40B4-BE49-F238E27FC236}">
                <a16:creationId xmlns:a16="http://schemas.microsoft.com/office/drawing/2014/main" id="{7001A58D-0FC4-48DF-870D-A1FB36003D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3733800"/>
            <a:ext cx="654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i="1"/>
              <a:t>Late</a:t>
            </a:r>
            <a:endParaRPr lang="en-US" altLang="en-US"/>
          </a:p>
        </p:txBody>
      </p:sp>
      <p:sp>
        <p:nvSpPr>
          <p:cNvPr id="30729" name="Text Box 9">
            <a:extLst>
              <a:ext uri="{FF2B5EF4-FFF2-40B4-BE49-F238E27FC236}">
                <a16:creationId xmlns:a16="http://schemas.microsoft.com/office/drawing/2014/main" id="{30B7E856-7A29-4A20-AAD3-4B0AA36C7A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029200"/>
            <a:ext cx="3986213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marL="173038" indent="-173038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Data Size: 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600">
                <a:latin typeface="Tahoma" panose="020B0604030504040204" pitchFamily="34" charset="0"/>
              </a:rPr>
              <a:t>72 million stars, 20 million galaxies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600">
                <a:latin typeface="Tahoma" panose="020B0604030504040204" pitchFamily="34" charset="0"/>
              </a:rPr>
              <a:t>Object Catalog: 9 GB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600">
                <a:latin typeface="Tahoma" panose="020B0604030504040204" pitchFamily="34" charset="0"/>
              </a:rPr>
              <a:t>Image Database: 150 GB</a:t>
            </a:r>
            <a:r>
              <a:rPr lang="en-US" altLang="en-US" sz="1800">
                <a:latin typeface="Tahoma" panose="020B0604030504040204" pitchFamily="34" charset="0"/>
              </a:rPr>
              <a:t> </a:t>
            </a:r>
            <a:endParaRPr lang="en-US" altLang="en-US" sz="2400">
              <a:latin typeface="Tahoma" panose="020B0604030504040204" pitchFamily="34" charset="0"/>
            </a:endParaRPr>
          </a:p>
        </p:txBody>
      </p:sp>
      <p:sp>
        <p:nvSpPr>
          <p:cNvPr id="30730" name="Text Box 10">
            <a:extLst>
              <a:ext uri="{FF2B5EF4-FFF2-40B4-BE49-F238E27FC236}">
                <a16:creationId xmlns:a16="http://schemas.microsoft.com/office/drawing/2014/main" id="{1B0E4D60-1406-42F5-8AFC-59FD86D97E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1676400"/>
            <a:ext cx="2516188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marL="173038" indent="-173038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Class: 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600">
                <a:latin typeface="Tahoma" panose="020B0604030504040204" pitchFamily="34" charset="0"/>
              </a:rPr>
              <a:t>Stages of Formation</a:t>
            </a:r>
            <a:endParaRPr lang="en-US" altLang="en-US" sz="1800">
              <a:latin typeface="Tahoma" panose="020B0604030504040204" pitchFamily="34" charset="0"/>
            </a:endParaRPr>
          </a:p>
        </p:txBody>
      </p:sp>
      <p:sp>
        <p:nvSpPr>
          <p:cNvPr id="30731" name="Text Box 11">
            <a:extLst>
              <a:ext uri="{FF2B5EF4-FFF2-40B4-BE49-F238E27FC236}">
                <a16:creationId xmlns:a16="http://schemas.microsoft.com/office/drawing/2014/main" id="{DC0DF90B-6F07-403C-9EB1-C4FE84884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3163" y="1671638"/>
            <a:ext cx="2890837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marL="173038" indent="-173038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Attributes: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600">
                <a:latin typeface="Tahoma" panose="020B0604030504040204" pitchFamily="34" charset="0"/>
              </a:rPr>
              <a:t>Image features, 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600">
                <a:latin typeface="Tahoma" panose="020B0604030504040204" pitchFamily="34" charset="0"/>
              </a:rPr>
              <a:t>Characteristics of light waves received, etc.</a:t>
            </a:r>
          </a:p>
        </p:txBody>
      </p:sp>
      <p:sp>
        <p:nvSpPr>
          <p:cNvPr id="30732" name="Text Box 12">
            <a:extLst>
              <a:ext uri="{FF2B5EF4-FFF2-40B4-BE49-F238E27FC236}">
                <a16:creationId xmlns:a16="http://schemas.microsoft.com/office/drawing/2014/main" id="{81112340-EEE2-4BC5-8D49-CE8542D46D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914400"/>
            <a:ext cx="27447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>
                <a:latin typeface="Times New Roman" panose="02020603050405020304" pitchFamily="18" charset="0"/>
              </a:rPr>
              <a:t>Courtesy: http://aps.umn.edu</a:t>
            </a:r>
          </a:p>
        </p:txBody>
      </p:sp>
      <p:sp>
        <p:nvSpPr>
          <p:cNvPr id="30733" name="Slide Number Placeholder 15">
            <a:extLst>
              <a:ext uri="{FF2B5EF4-FFF2-40B4-BE49-F238E27FC236}">
                <a16:creationId xmlns:a16="http://schemas.microsoft.com/office/drawing/2014/main" id="{2F1F3861-B258-4517-814D-8AF26538E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898989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B3762368-7041-4862-85B1-46B2CE22961F}" type="slidenum">
              <a:rPr lang="en-US" altLang="en-US" smtClean="0"/>
              <a:pPr/>
              <a:t>17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87B1F235-9A10-46AD-88A5-AABDE86629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4704"/>
          </a:xfrm>
        </p:spPr>
        <p:txBody>
          <a:bodyPr/>
          <a:lstStyle/>
          <a:p>
            <a:r>
              <a:rPr lang="en-US" altLang="en-US"/>
              <a:t>Regression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61563646-BAC5-4AD9-9A51-41DEA1EE24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229600" cy="4286250"/>
          </a:xfrm>
        </p:spPr>
        <p:txBody>
          <a:bodyPr/>
          <a:lstStyle/>
          <a:p>
            <a:pPr marL="342900" indent="-342900"/>
            <a:r>
              <a:rPr lang="en-US" altLang="en-US" sz="2400"/>
              <a:t>Predict a value of a given continuous valued variable based on the values of other variables, assuming a linear or nonlinear model of dependency.</a:t>
            </a:r>
          </a:p>
          <a:p>
            <a:pPr marL="342900" indent="-342900"/>
            <a:r>
              <a:rPr lang="en-US" altLang="en-US" sz="2400"/>
              <a:t>Extensively studied in statistics, neural network fields.</a:t>
            </a:r>
          </a:p>
          <a:p>
            <a:pPr marL="342900" indent="-342900"/>
            <a:r>
              <a:rPr lang="en-US" altLang="en-US" sz="2400"/>
              <a:t>Examples:</a:t>
            </a:r>
          </a:p>
          <a:p>
            <a:pPr marL="742950" lvl="1" indent="-285750"/>
            <a:r>
              <a:rPr lang="en-US" altLang="en-US" sz="2400"/>
              <a:t>Predicting sales amounts of new product based on advetising expenditure.</a:t>
            </a:r>
          </a:p>
          <a:p>
            <a:pPr marL="742950" lvl="1" indent="-285750"/>
            <a:r>
              <a:rPr lang="en-US" altLang="en-US" sz="2400"/>
              <a:t>Predicting wind velocities as a function of temperature, humidity, air pressure, etc.</a:t>
            </a:r>
          </a:p>
          <a:p>
            <a:pPr marL="742950" lvl="1" indent="-285750"/>
            <a:r>
              <a:rPr lang="en-US" altLang="en-US" sz="2400"/>
              <a:t>Time series prediction of stock market indices.</a:t>
            </a:r>
            <a:endParaRPr lang="en-US" altLang="en-US" sz="3200"/>
          </a:p>
        </p:txBody>
      </p:sp>
      <p:sp>
        <p:nvSpPr>
          <p:cNvPr id="31748" name="Slide Number Placeholder 6">
            <a:extLst>
              <a:ext uri="{FF2B5EF4-FFF2-40B4-BE49-F238E27FC236}">
                <a16:creationId xmlns:a16="http://schemas.microsoft.com/office/drawing/2014/main" id="{7BFBA043-6FB8-4C20-B89B-BF6067CB2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898989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68664E48-8EBF-45D4-86A6-5BE608535861}" type="slidenum">
              <a:rPr lang="en-US" altLang="en-US" smtClean="0"/>
              <a:pPr/>
              <a:t>18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>
            <a:extLst>
              <a:ext uri="{FF2B5EF4-FFF2-40B4-BE49-F238E27FC236}">
                <a16:creationId xmlns:a16="http://schemas.microsoft.com/office/drawing/2014/main" id="{21D2E1BF-595A-4356-BFCD-C9DEC82529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7772400" cy="2209800"/>
          </a:xfrm>
        </p:spPr>
        <p:txBody>
          <a:bodyPr/>
          <a:lstStyle/>
          <a:p>
            <a:pPr marL="342900" indent="-342900"/>
            <a:r>
              <a:rPr lang="en-US" altLang="en-US" sz="2400"/>
              <a:t>Finding groups of objects such that the objects in a group will be similar (or related) to one another and different from (or unrelated to) the objects in other groups</a:t>
            </a:r>
          </a:p>
          <a:p>
            <a:pPr marL="342900" indent="-342900"/>
            <a:endParaRPr lang="en-US" altLang="en-US" sz="2400"/>
          </a:p>
        </p:txBody>
      </p:sp>
      <p:grpSp>
        <p:nvGrpSpPr>
          <p:cNvPr id="33795" name="Group 4">
            <a:extLst>
              <a:ext uri="{FF2B5EF4-FFF2-40B4-BE49-F238E27FC236}">
                <a16:creationId xmlns:a16="http://schemas.microsoft.com/office/drawing/2014/main" id="{20990101-F45F-40FA-A168-9A42F12D743B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3570288"/>
            <a:ext cx="3048000" cy="2678112"/>
            <a:chOff x="2160" y="2544"/>
            <a:chExt cx="1920" cy="1687"/>
          </a:xfrm>
        </p:grpSpPr>
        <p:sp>
          <p:nvSpPr>
            <p:cNvPr id="33810" name="Line 5">
              <a:extLst>
                <a:ext uri="{FF2B5EF4-FFF2-40B4-BE49-F238E27FC236}">
                  <a16:creationId xmlns:a16="http://schemas.microsoft.com/office/drawing/2014/main" id="{75C58A0E-66A3-45C0-BE5A-D82C69B023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2544"/>
              <a:ext cx="0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1" name="Line 6">
              <a:extLst>
                <a:ext uri="{FF2B5EF4-FFF2-40B4-BE49-F238E27FC236}">
                  <a16:creationId xmlns:a16="http://schemas.microsoft.com/office/drawing/2014/main" id="{205278EC-EB1A-4E27-826F-68EBE023E5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3696"/>
              <a:ext cx="13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2" name="Freeform 7">
              <a:extLst>
                <a:ext uri="{FF2B5EF4-FFF2-40B4-BE49-F238E27FC236}">
                  <a16:creationId xmlns:a16="http://schemas.microsoft.com/office/drawing/2014/main" id="{526B1EA7-CE56-486E-9C50-55FEB7FD1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6" y="3696"/>
              <a:ext cx="510" cy="535"/>
            </a:xfrm>
            <a:custGeom>
              <a:avLst/>
              <a:gdLst>
                <a:gd name="T0" fmla="*/ 510 w 510"/>
                <a:gd name="T1" fmla="*/ 0 h 535"/>
                <a:gd name="T2" fmla="*/ 0 w 510"/>
                <a:gd name="T3" fmla="*/ 535 h 535"/>
                <a:gd name="T4" fmla="*/ 0 60000 65536"/>
                <a:gd name="T5" fmla="*/ 0 60000 65536"/>
                <a:gd name="T6" fmla="*/ 0 w 510"/>
                <a:gd name="T7" fmla="*/ 0 h 535"/>
                <a:gd name="T8" fmla="*/ 510 w 510"/>
                <a:gd name="T9" fmla="*/ 535 h 53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10" h="535">
                  <a:moveTo>
                    <a:pt x="510" y="0"/>
                  </a:moveTo>
                  <a:lnTo>
                    <a:pt x="0" y="53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3" name="AutoShape 8">
              <a:extLst>
                <a:ext uri="{FF2B5EF4-FFF2-40B4-BE49-F238E27FC236}">
                  <a16:creationId xmlns:a16="http://schemas.microsoft.com/office/drawing/2014/main" id="{5ED11188-D70A-417B-B97A-7BCFB11DD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14" name="AutoShape 9">
              <a:extLst>
                <a:ext uri="{FF2B5EF4-FFF2-40B4-BE49-F238E27FC236}">
                  <a16:creationId xmlns:a16="http://schemas.microsoft.com/office/drawing/2014/main" id="{DFC6A445-F41D-449E-8B93-4B2727AEA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15" name="AutoShape 10">
              <a:extLst>
                <a:ext uri="{FF2B5EF4-FFF2-40B4-BE49-F238E27FC236}">
                  <a16:creationId xmlns:a16="http://schemas.microsoft.com/office/drawing/2014/main" id="{550B08FB-1E12-4719-813C-BE6F533C32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73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16" name="AutoShape 11">
              <a:extLst>
                <a:ext uri="{FF2B5EF4-FFF2-40B4-BE49-F238E27FC236}">
                  <a16:creationId xmlns:a16="http://schemas.microsoft.com/office/drawing/2014/main" id="{0DC9AE6B-8FDF-4585-9C8F-330DC68E80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302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17" name="AutoShape 12">
              <a:extLst>
                <a:ext uri="{FF2B5EF4-FFF2-40B4-BE49-F238E27FC236}">
                  <a16:creationId xmlns:a16="http://schemas.microsoft.com/office/drawing/2014/main" id="{AE33FD11-EBC1-4A93-B4AD-9CF7B7B0D6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18" name="AutoShape 13">
              <a:extLst>
                <a:ext uri="{FF2B5EF4-FFF2-40B4-BE49-F238E27FC236}">
                  <a16:creationId xmlns:a16="http://schemas.microsoft.com/office/drawing/2014/main" id="{B41720B9-D165-4CB6-862D-2904102A6F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78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19" name="AutoShape 14">
              <a:extLst>
                <a:ext uri="{FF2B5EF4-FFF2-40B4-BE49-F238E27FC236}">
                  <a16:creationId xmlns:a16="http://schemas.microsoft.com/office/drawing/2014/main" id="{41774A8F-DEF4-4AAC-9CBD-3089C4FB2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73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20" name="AutoShape 15">
              <a:extLst>
                <a:ext uri="{FF2B5EF4-FFF2-40B4-BE49-F238E27FC236}">
                  <a16:creationId xmlns:a16="http://schemas.microsoft.com/office/drawing/2014/main" id="{F3773440-5F75-4B83-AE2F-F805C67F75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97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21" name="AutoShape 16">
              <a:extLst>
                <a:ext uri="{FF2B5EF4-FFF2-40B4-BE49-F238E27FC236}">
                  <a16:creationId xmlns:a16="http://schemas.microsoft.com/office/drawing/2014/main" id="{A6CA5E8B-B1C2-4B40-B125-10D88E1E2F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97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22" name="AutoShape 17">
              <a:extLst>
                <a:ext uri="{FF2B5EF4-FFF2-40B4-BE49-F238E27FC236}">
                  <a16:creationId xmlns:a16="http://schemas.microsoft.com/office/drawing/2014/main" id="{44EF255B-F15D-4EC0-92D3-5DFA5B965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3264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23" name="AutoShape 18">
              <a:extLst>
                <a:ext uri="{FF2B5EF4-FFF2-40B4-BE49-F238E27FC236}">
                  <a16:creationId xmlns:a16="http://schemas.microsoft.com/office/drawing/2014/main" id="{F10E7BE8-AFA1-4268-820A-943177FAC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312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24" name="AutoShape 19">
              <a:extLst>
                <a:ext uri="{FF2B5EF4-FFF2-40B4-BE49-F238E27FC236}">
                  <a16:creationId xmlns:a16="http://schemas.microsoft.com/office/drawing/2014/main" id="{B6C180DE-E9A2-4FDA-B3F0-028F329072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456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25" name="AutoShape 20">
              <a:extLst>
                <a:ext uri="{FF2B5EF4-FFF2-40B4-BE49-F238E27FC236}">
                  <a16:creationId xmlns:a16="http://schemas.microsoft.com/office/drawing/2014/main" id="{D9531039-DE88-40EE-A421-6AB041E49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3312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26" name="AutoShape 21">
              <a:extLst>
                <a:ext uri="{FF2B5EF4-FFF2-40B4-BE49-F238E27FC236}">
                  <a16:creationId xmlns:a16="http://schemas.microsoft.com/office/drawing/2014/main" id="{964811F3-8FFC-4213-A33C-A444D1CF3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3168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27" name="AutoShape 22">
              <a:extLst>
                <a:ext uri="{FF2B5EF4-FFF2-40B4-BE49-F238E27FC236}">
                  <a16:creationId xmlns:a16="http://schemas.microsoft.com/office/drawing/2014/main" id="{3BFA5561-C625-4DED-A606-A48A73D504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3456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28" name="AutoShape 23">
              <a:extLst>
                <a:ext uri="{FF2B5EF4-FFF2-40B4-BE49-F238E27FC236}">
                  <a16:creationId xmlns:a16="http://schemas.microsoft.com/office/drawing/2014/main" id="{5B9598F6-BBBD-4B49-8695-B081DF71B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3408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29" name="AutoShape 24">
              <a:extLst>
                <a:ext uri="{FF2B5EF4-FFF2-40B4-BE49-F238E27FC236}">
                  <a16:creationId xmlns:a16="http://schemas.microsoft.com/office/drawing/2014/main" id="{29440F43-EB8D-4C11-95A6-1CC9A1E7B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55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30" name="AutoShape 25">
              <a:extLst>
                <a:ext uri="{FF2B5EF4-FFF2-40B4-BE49-F238E27FC236}">
                  <a16:creationId xmlns:a16="http://schemas.microsoft.com/office/drawing/2014/main" id="{381B8F85-CC73-450D-9FA1-D4FF7E9A0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360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31" name="AutoShape 26">
              <a:extLst>
                <a:ext uri="{FF2B5EF4-FFF2-40B4-BE49-F238E27FC236}">
                  <a16:creationId xmlns:a16="http://schemas.microsoft.com/office/drawing/2014/main" id="{840C3CD1-0EC9-466D-90A7-51BA3C1E9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369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32" name="AutoShape 27">
              <a:extLst>
                <a:ext uri="{FF2B5EF4-FFF2-40B4-BE49-F238E27FC236}">
                  <a16:creationId xmlns:a16="http://schemas.microsoft.com/office/drawing/2014/main" id="{7F6AA434-9DCA-40D4-B236-31A7E1945F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79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33" name="AutoShape 28">
              <a:extLst>
                <a:ext uri="{FF2B5EF4-FFF2-40B4-BE49-F238E27FC236}">
                  <a16:creationId xmlns:a16="http://schemas.microsoft.com/office/drawing/2014/main" id="{D35A68FA-D994-40B4-8912-F413E151B8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379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34" name="AutoShape 29">
              <a:extLst>
                <a:ext uri="{FF2B5EF4-FFF2-40B4-BE49-F238E27FC236}">
                  <a16:creationId xmlns:a16="http://schemas.microsoft.com/office/drawing/2014/main" id="{B2D7B158-C0D8-4F85-9F6E-81F7D489410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04" y="3648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35" name="AutoShape 30">
              <a:extLst>
                <a:ext uri="{FF2B5EF4-FFF2-40B4-BE49-F238E27FC236}">
                  <a16:creationId xmlns:a16="http://schemas.microsoft.com/office/drawing/2014/main" id="{1495FE00-FA72-4A11-BD91-74963EAEF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350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</p:grpSp>
      <p:grpSp>
        <p:nvGrpSpPr>
          <p:cNvPr id="3" name="Group 31">
            <a:extLst>
              <a:ext uri="{FF2B5EF4-FFF2-40B4-BE49-F238E27FC236}">
                <a16:creationId xmlns:a16="http://schemas.microsoft.com/office/drawing/2014/main" id="{1F5BFD5C-0012-4E46-B887-773BDA11275D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2667000"/>
            <a:ext cx="3048000" cy="2514600"/>
            <a:chOff x="3312" y="1584"/>
            <a:chExt cx="1920" cy="1584"/>
          </a:xfrm>
        </p:grpSpPr>
        <p:sp>
          <p:nvSpPr>
            <p:cNvPr id="33808" name="Line 32">
              <a:extLst>
                <a:ext uri="{FF2B5EF4-FFF2-40B4-BE49-F238E27FC236}">
                  <a16:creationId xmlns:a16="http://schemas.microsoft.com/office/drawing/2014/main" id="{C6B2AF4D-94A0-4E3F-A58A-DB5BF93646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12" y="2736"/>
              <a:ext cx="144" cy="432"/>
            </a:xfrm>
            <a:prstGeom prst="line">
              <a:avLst/>
            </a:prstGeom>
            <a:noFill/>
            <a:ln w="25400">
              <a:solidFill>
                <a:srgbClr val="CC66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09" name="AutoShape 33">
              <a:extLst>
                <a:ext uri="{FF2B5EF4-FFF2-40B4-BE49-F238E27FC236}">
                  <a16:creationId xmlns:a16="http://schemas.microsoft.com/office/drawing/2014/main" id="{93632CAB-9CD4-421F-AE17-5676C9A696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1584"/>
              <a:ext cx="1248" cy="672"/>
            </a:xfrm>
            <a:prstGeom prst="wedgeRectCallout">
              <a:avLst>
                <a:gd name="adj1" fmla="val -93509"/>
                <a:gd name="adj2" fmla="val 150894"/>
              </a:avLst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2000" b="0">
                  <a:latin typeface="Tahoma" panose="020B0604030504040204" pitchFamily="34" charset="0"/>
                </a:rPr>
                <a:t>Inter-cluster distances are maximized</a:t>
              </a:r>
            </a:p>
          </p:txBody>
        </p:sp>
      </p:grpSp>
      <p:grpSp>
        <p:nvGrpSpPr>
          <p:cNvPr id="4" name="Group 34">
            <a:extLst>
              <a:ext uri="{FF2B5EF4-FFF2-40B4-BE49-F238E27FC236}">
                <a16:creationId xmlns:a16="http://schemas.microsoft.com/office/drawing/2014/main" id="{429BD399-DCBB-4398-8EC5-94DDE74C6E4A}"/>
              </a:ext>
            </a:extLst>
          </p:cNvPr>
          <p:cNvGrpSpPr>
            <a:grpSpLocks/>
          </p:cNvGrpSpPr>
          <p:nvPr/>
        </p:nvGrpSpPr>
        <p:grpSpPr bwMode="auto">
          <a:xfrm>
            <a:off x="2895600" y="3657600"/>
            <a:ext cx="3276600" cy="2286000"/>
            <a:chOff x="1824" y="2208"/>
            <a:chExt cx="2064" cy="1440"/>
          </a:xfrm>
        </p:grpSpPr>
        <p:sp>
          <p:nvSpPr>
            <p:cNvPr id="33805" name="Oval 35">
              <a:extLst>
                <a:ext uri="{FF2B5EF4-FFF2-40B4-BE49-F238E27FC236}">
                  <a16:creationId xmlns:a16="http://schemas.microsoft.com/office/drawing/2014/main" id="{D7863109-223A-4D30-9A7B-E31709552F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592"/>
              <a:ext cx="816" cy="72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06" name="Oval 36">
              <a:extLst>
                <a:ext uri="{FF2B5EF4-FFF2-40B4-BE49-F238E27FC236}">
                  <a16:creationId xmlns:a16="http://schemas.microsoft.com/office/drawing/2014/main" id="{A282DE0B-78AB-42A3-BDA4-6765A07E2B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2208"/>
              <a:ext cx="720" cy="624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07" name="Oval 37">
              <a:extLst>
                <a:ext uri="{FF2B5EF4-FFF2-40B4-BE49-F238E27FC236}">
                  <a16:creationId xmlns:a16="http://schemas.microsoft.com/office/drawing/2014/main" id="{B44B5803-B810-432A-89A1-DC9249A69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3024"/>
              <a:ext cx="672" cy="624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</p:grpSp>
      <p:grpSp>
        <p:nvGrpSpPr>
          <p:cNvPr id="5" name="Group 38">
            <a:extLst>
              <a:ext uri="{FF2B5EF4-FFF2-40B4-BE49-F238E27FC236}">
                <a16:creationId xmlns:a16="http://schemas.microsoft.com/office/drawing/2014/main" id="{1AE54792-52F0-4A72-8994-B0C9BA21C31C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2971800"/>
            <a:ext cx="2286000" cy="1676400"/>
            <a:chOff x="816" y="1776"/>
            <a:chExt cx="1440" cy="1056"/>
          </a:xfrm>
        </p:grpSpPr>
        <p:sp>
          <p:nvSpPr>
            <p:cNvPr id="33803" name="Line 39">
              <a:extLst>
                <a:ext uri="{FF2B5EF4-FFF2-40B4-BE49-F238E27FC236}">
                  <a16:creationId xmlns:a16="http://schemas.microsoft.com/office/drawing/2014/main" id="{D4EDAFB2-3A72-4435-982B-BF6F654CB3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4" y="2736"/>
              <a:ext cx="192" cy="96"/>
            </a:xfrm>
            <a:prstGeom prst="line">
              <a:avLst/>
            </a:prstGeom>
            <a:noFill/>
            <a:ln w="25400">
              <a:solidFill>
                <a:srgbClr val="CC66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04" name="AutoShape 40">
              <a:extLst>
                <a:ext uri="{FF2B5EF4-FFF2-40B4-BE49-F238E27FC236}">
                  <a16:creationId xmlns:a16="http://schemas.microsoft.com/office/drawing/2014/main" id="{F41C457C-E794-4DC3-878D-A7F33D562A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1776"/>
              <a:ext cx="1248" cy="672"/>
            </a:xfrm>
            <a:prstGeom prst="wedgeRectCallout">
              <a:avLst>
                <a:gd name="adj1" fmla="val 56250"/>
                <a:gd name="adj2" fmla="val 92856"/>
              </a:avLst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2000" b="0">
                  <a:latin typeface="Tahoma" panose="020B0604030504040204" pitchFamily="34" charset="0"/>
                </a:rPr>
                <a:t>Intra-cluster distances are minimized</a:t>
              </a:r>
            </a:p>
          </p:txBody>
        </p:sp>
      </p:grpSp>
      <p:sp>
        <p:nvSpPr>
          <p:cNvPr id="33800" name="Slide Number Placeholder 43">
            <a:extLst>
              <a:ext uri="{FF2B5EF4-FFF2-40B4-BE49-F238E27FC236}">
                <a16:creationId xmlns:a16="http://schemas.microsoft.com/office/drawing/2014/main" id="{EEC01952-3B30-4736-B2E2-1686A44F8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898989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68664E48-8EBF-45D4-86A6-5BE608535861}" type="slidenum">
              <a:rPr lang="en-US" altLang="en-US" smtClean="0"/>
              <a:pPr/>
              <a:t>19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6EFFB41-65C8-0701-1C0F-2BEACE006F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4704"/>
          </a:xfrm>
        </p:spPr>
        <p:txBody>
          <a:bodyPr/>
          <a:lstStyle/>
          <a:p>
            <a:r>
              <a:rPr lang="en-US" altLang="en-US" dirty="0"/>
              <a:t>Clustering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8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9144000" cy="798872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ea typeface="MS Mincho" panose="02020609040205080304" pitchFamily="49" charset="-128"/>
              </a:rPr>
              <a:t>Large-scale Data is Everywhere!</a:t>
            </a:r>
          </a:p>
        </p:txBody>
      </p:sp>
      <p:pic>
        <p:nvPicPr>
          <p:cNvPr id="3" name="Picture 25" descr="story-3dimensional-2">
            <a:extLst>
              <a:ext uri="{FF2B5EF4-FFF2-40B4-BE49-F238E27FC236}">
                <a16:creationId xmlns:a16="http://schemas.microsoft.com/office/drawing/2014/main" id="{DB5CBFE4-61C6-1D68-AB12-C9098B590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872" y="1321148"/>
            <a:ext cx="167640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AB468640-5024-9675-73BF-7D75401569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5" y="1268760"/>
            <a:ext cx="4084637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n"/>
              <a:defRPr sz="3000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692150" indent="-3476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u"/>
              <a:defRPr sz="2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87425" indent="-2936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p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281113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5986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en-US" sz="2000" dirty="0"/>
              <a:t>There has been enormous data growth in both commercial and scientific databases due to advances in data generation and collection technologies</a:t>
            </a:r>
          </a:p>
          <a:p>
            <a:pPr eaLnBrk="1" hangingPunct="1">
              <a:lnSpc>
                <a:spcPct val="90000"/>
              </a:lnSpc>
              <a:buClr>
                <a:srgbClr val="000000"/>
              </a:buClr>
              <a:buFont typeface="Wingdings" pitchFamily="2" charset="2"/>
              <a:buChar char="§"/>
            </a:pPr>
            <a:r>
              <a:rPr lang="en-US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New mantra</a:t>
            </a:r>
          </a:p>
          <a:p>
            <a:pPr lvl="1" eaLnBrk="1" hangingPunct="1">
              <a:lnSpc>
                <a:spcPct val="90000"/>
              </a:lnSpc>
              <a:buClr>
                <a:srgbClr val="000000"/>
              </a:buClr>
              <a:buFont typeface="Wingdings" pitchFamily="2" charset="2"/>
              <a:buChar char="§"/>
            </a:pPr>
            <a:r>
              <a:rPr lang="en-US" altLang="en-US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Gather whatever data you can whenever and wherever possible.</a:t>
            </a:r>
          </a:p>
          <a:p>
            <a:pPr eaLnBrk="1" hangingPunct="1">
              <a:lnSpc>
                <a:spcPct val="90000"/>
              </a:lnSpc>
              <a:buClr>
                <a:srgbClr val="000000"/>
              </a:buClr>
              <a:buFont typeface="Wingdings" pitchFamily="2" charset="2"/>
              <a:buChar char="§"/>
            </a:pPr>
            <a:r>
              <a:rPr lang="en-US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Expectations</a:t>
            </a:r>
          </a:p>
          <a:p>
            <a:pPr lvl="1" eaLnBrk="1" hangingPunct="1">
              <a:lnSpc>
                <a:spcPct val="90000"/>
              </a:lnSpc>
              <a:buClr>
                <a:srgbClr val="000000"/>
              </a:buClr>
              <a:buFont typeface="Wingdings" pitchFamily="2" charset="2"/>
              <a:buChar char="§"/>
            </a:pPr>
            <a:r>
              <a:rPr lang="en-US" altLang="en-US" sz="1800" dirty="0">
                <a:solidFill>
                  <a:srgbClr val="000000"/>
                </a:solidFill>
                <a:cs typeface="Times New Roman" panose="02020603050405020304" pitchFamily="18" charset="0"/>
              </a:rPr>
              <a:t>Gathered data will have value either for the purpose collected or for a purpose not envisioned.</a:t>
            </a:r>
          </a:p>
          <a:p>
            <a:pPr eaLnBrk="1" hangingPunct="1">
              <a:lnSpc>
                <a:spcPct val="90000"/>
              </a:lnSpc>
              <a:buClr>
                <a:srgbClr val="000000"/>
              </a:buClr>
              <a:buFont typeface="Wingdings" pitchFamily="2" charset="2"/>
              <a:buChar char="§"/>
            </a:pPr>
            <a:endParaRPr lang="en-US" altLang="en-US" sz="20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20DA55C2-F3EB-8DB6-0E5D-CDB748507B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6535" y="6145560"/>
            <a:ext cx="22939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None/>
            </a:pPr>
            <a:r>
              <a:rPr lang="en-US" altLang="en-US" sz="1400" i="1">
                <a:latin typeface="Helvetica" pitchFamily="34" charset="0"/>
                <a:cs typeface="Arial" panose="020B0604020202020204" pitchFamily="34" charset="0"/>
              </a:rPr>
              <a:t>Computational Simulations</a:t>
            </a:r>
            <a:endParaRPr lang="en-US" altLang="en-US" sz="1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7FBB415C-5CA1-05AB-9668-9B2CD9EBD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5097" y="4392960"/>
            <a:ext cx="23653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None/>
            </a:pPr>
            <a:r>
              <a:rPr lang="en-US" altLang="en-US" sz="1200" i="1">
                <a:latin typeface="Helvetica" pitchFamily="34" charset="0"/>
                <a:cs typeface="Arial" panose="020B0604020202020204" pitchFamily="34" charset="0"/>
              </a:rPr>
              <a:t>Social Networking: Twitter </a:t>
            </a:r>
            <a:endParaRPr lang="en-US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8" name="Picture 6" descr="crop">
            <a:extLst>
              <a:ext uri="{FF2B5EF4-FFF2-40B4-BE49-F238E27FC236}">
                <a16:creationId xmlns:a16="http://schemas.microsoft.com/office/drawing/2014/main" id="{C319D8C9-2024-0C2E-6116-DC27C7781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672" y="5002560"/>
            <a:ext cx="1905000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3">
            <a:extLst>
              <a:ext uri="{FF2B5EF4-FFF2-40B4-BE49-F238E27FC236}">
                <a16:creationId xmlns:a16="http://schemas.microsoft.com/office/drawing/2014/main" id="{3DF7CAF0-C17F-2CF1-7EB2-277F52E95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2650" r="946" b="2745"/>
          <a:stretch>
            <a:fillRect/>
          </a:stretch>
        </p:blipFill>
        <p:spPr bwMode="auto">
          <a:xfrm>
            <a:off x="4500885" y="4926360"/>
            <a:ext cx="1500187" cy="126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14">
            <a:extLst>
              <a:ext uri="{FF2B5EF4-FFF2-40B4-BE49-F238E27FC236}">
                <a16:creationId xmlns:a16="http://schemas.microsoft.com/office/drawing/2014/main" id="{4AD9E653-F9D4-A214-2A02-CA6178B72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3272" y="6145560"/>
            <a:ext cx="15779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None/>
            </a:pPr>
            <a:r>
              <a:rPr lang="en-US" altLang="en-US" sz="1400" i="1">
                <a:latin typeface="Helvetica" pitchFamily="34" charset="0"/>
                <a:cs typeface="Arial" panose="020B0604020202020204" pitchFamily="34" charset="0"/>
              </a:rPr>
              <a:t>Sensor Networks</a:t>
            </a:r>
            <a:r>
              <a:rPr lang="en-US" altLang="en-US" sz="1200" i="1">
                <a:latin typeface="Helvetica" pitchFamily="34" charset="0"/>
                <a:cs typeface="Arial" panose="020B0604020202020204" pitchFamily="34" charset="0"/>
              </a:rPr>
              <a:t> </a:t>
            </a:r>
            <a:endParaRPr lang="en-US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11" name="Picture 20">
            <a:extLst>
              <a:ext uri="{FF2B5EF4-FFF2-40B4-BE49-F238E27FC236}">
                <a16:creationId xmlns:a16="http://schemas.microsoft.com/office/drawing/2014/main" id="{66ABEFF4-3870-6AFD-D73E-ED62BE9C6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" t="1334" r="5765" b="969"/>
          <a:stretch>
            <a:fillRect/>
          </a:stretch>
        </p:blipFill>
        <p:spPr bwMode="auto">
          <a:xfrm>
            <a:off x="4553272" y="1344960"/>
            <a:ext cx="1778000" cy="153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21">
            <a:extLst>
              <a:ext uri="{FF2B5EF4-FFF2-40B4-BE49-F238E27FC236}">
                <a16:creationId xmlns:a16="http://schemas.microsoft.com/office/drawing/2014/main" id="{E7B92C03-18D0-D4BD-1EE2-E21BC8E496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0872" y="4392960"/>
            <a:ext cx="2209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None/>
            </a:pPr>
            <a:r>
              <a:rPr lang="en-US" altLang="en-US" sz="1400" i="1">
                <a:latin typeface="Helvetica" pitchFamily="34" charset="0"/>
                <a:cs typeface="Arial" panose="020B0604020202020204" pitchFamily="34" charset="0"/>
              </a:rPr>
              <a:t>Traffic Patterns</a:t>
            </a:r>
            <a:endParaRPr lang="en-US" altLang="en-US" sz="1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3" name="Text Box 23">
            <a:extLst>
              <a:ext uri="{FF2B5EF4-FFF2-40B4-BE49-F238E27FC236}">
                <a16:creationId xmlns:a16="http://schemas.microsoft.com/office/drawing/2014/main" id="{57BFEBEA-96AD-37F8-AAA3-CEDACFA394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8472" y="2640360"/>
            <a:ext cx="2365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None/>
            </a:pPr>
            <a:r>
              <a:rPr lang="en-US" altLang="en-US" sz="1400" i="1">
                <a:latin typeface="Helvetica" pitchFamily="34" charset="0"/>
                <a:cs typeface="Arial" panose="020B0604020202020204" pitchFamily="34" charset="0"/>
              </a:rPr>
              <a:t>Cyber Security</a:t>
            </a:r>
            <a:r>
              <a:rPr lang="en-US" altLang="en-US" sz="1200" i="1">
                <a:latin typeface="Helvetica" pitchFamily="34" charset="0"/>
                <a:cs typeface="Arial" panose="020B0604020202020204" pitchFamily="34" charset="0"/>
              </a:rPr>
              <a:t> </a:t>
            </a:r>
            <a:endParaRPr lang="en-US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graphicFrame>
        <p:nvGraphicFramePr>
          <p:cNvPr id="14" name="Object 3">
            <a:extLst>
              <a:ext uri="{FF2B5EF4-FFF2-40B4-BE49-F238E27FC236}">
                <a16:creationId xmlns:a16="http://schemas.microsoft.com/office/drawing/2014/main" id="{975B537D-15B8-F209-FC55-01BC15CB62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9257719"/>
              </p:ext>
            </p:extLst>
          </p:nvPr>
        </p:nvGraphicFramePr>
        <p:xfrm>
          <a:off x="6610672" y="1806923"/>
          <a:ext cx="647700" cy="64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617220" imgH="615696" progId="Visio.Drawing.11">
                  <p:embed/>
                </p:oleObj>
              </mc:Choice>
              <mc:Fallback>
                <p:oleObj name="VISIO" r:id="rId7" imgW="617220" imgH="615696" progId="Visio.Drawing.11">
                  <p:embed/>
                  <p:pic>
                    <p:nvPicPr>
                      <p:cNvPr id="5133" name="Object 3">
                        <a:extLst>
                          <a:ext uri="{FF2B5EF4-FFF2-40B4-BE49-F238E27FC236}">
                            <a16:creationId xmlns:a16="http://schemas.microsoft.com/office/drawing/2014/main" id="{E4E34085-9F77-442B-99B2-075EDA2860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0672" y="1806923"/>
                        <a:ext cx="647700" cy="642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4">
            <a:extLst>
              <a:ext uri="{FF2B5EF4-FFF2-40B4-BE49-F238E27FC236}">
                <a16:creationId xmlns:a16="http://schemas.microsoft.com/office/drawing/2014/main" id="{0F60F014-1C48-7712-BBF2-6818946396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5609112"/>
              </p:ext>
            </p:extLst>
          </p:nvPr>
        </p:nvGraphicFramePr>
        <p:xfrm>
          <a:off x="6594797" y="1421160"/>
          <a:ext cx="647700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9" imgW="806196" imgH="662940" progId="Visio.Drawing.11">
                  <p:embed/>
                </p:oleObj>
              </mc:Choice>
              <mc:Fallback>
                <p:oleObj name="VISIO" r:id="rId9" imgW="806196" imgH="662940" progId="Visio.Drawing.11">
                  <p:embed/>
                  <p:pic>
                    <p:nvPicPr>
                      <p:cNvPr id="5134" name="Object 4">
                        <a:extLst>
                          <a:ext uri="{FF2B5EF4-FFF2-40B4-BE49-F238E27FC236}">
                            <a16:creationId xmlns:a16="http://schemas.microsoft.com/office/drawing/2014/main" id="{95C8F9BA-D678-452D-8AE3-A30278942BE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4797" y="1421160"/>
                        <a:ext cx="647700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23">
            <a:extLst>
              <a:ext uri="{FF2B5EF4-FFF2-40B4-BE49-F238E27FC236}">
                <a16:creationId xmlns:a16="http://schemas.microsoft.com/office/drawing/2014/main" id="{C32E396B-2E41-6C30-B0FF-1BFB03A99E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2660" y="2481610"/>
            <a:ext cx="23653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None/>
            </a:pPr>
            <a:r>
              <a:rPr lang="en-US" altLang="en-US" sz="1400" i="1">
                <a:latin typeface="Helvetica" pitchFamily="34" charset="0"/>
                <a:cs typeface="Arial" panose="020B0604020202020204" pitchFamily="34" charset="0"/>
              </a:rPr>
              <a:t>E-Commerce</a:t>
            </a:r>
            <a:endParaRPr lang="en-US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17" name="Picture 20">
            <a:extLst>
              <a:ext uri="{FF2B5EF4-FFF2-40B4-BE49-F238E27FC236}">
                <a16:creationId xmlns:a16="http://schemas.microsoft.com/office/drawing/2014/main" id="{93540807-6294-3BF1-9D05-F6A93D72F0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135" y="3081685"/>
            <a:ext cx="2378075" cy="117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8" descr="http://images.ezgif.com/tmp/gif_232x188_6af960.gif">
            <a:extLst>
              <a:ext uri="{FF2B5EF4-FFF2-40B4-BE49-F238E27FC236}">
                <a16:creationId xmlns:a16="http://schemas.microsoft.com/office/drawing/2014/main" id="{25E374DA-8219-734A-BDFA-D166AC8FCEB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972" y="3070573"/>
            <a:ext cx="1436688" cy="11636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92A1FD81-BEEE-0B44-7FB5-19B0FF39F04C}"/>
              </a:ext>
            </a:extLst>
          </p:cNvPr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898989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68664E48-8EBF-45D4-86A6-5BE608535861}" type="slidenum">
              <a:rPr lang="en-US" altLang="en-US" smtClean="0"/>
              <a:pPr/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31119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3">
            <a:extLst>
              <a:ext uri="{FF2B5EF4-FFF2-40B4-BE49-F238E27FC236}">
                <a16:creationId xmlns:a16="http://schemas.microsoft.com/office/drawing/2014/main" id="{6C3271E8-2BA0-40DF-A0A7-A5ED60E9AC7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914400"/>
            <a:ext cx="3810000" cy="4191000"/>
          </a:xfrm>
          <a:noFill/>
        </p:spPr>
        <p:txBody>
          <a:bodyPr lIns="91440" tIns="45720" rIns="91440" bIns="45720"/>
          <a:lstStyle/>
          <a:p>
            <a:pPr marL="342900" indent="-342900"/>
            <a:r>
              <a:rPr lang="en-US" altLang="en-US" sz="2000" b="1"/>
              <a:t>Understanding</a:t>
            </a:r>
          </a:p>
          <a:p>
            <a:pPr marL="742950" lvl="1" indent="-285750"/>
            <a:r>
              <a:rPr lang="en-US" altLang="en-US" sz="1600"/>
              <a:t>Custom profiling for targeted marketing </a:t>
            </a:r>
          </a:p>
          <a:p>
            <a:pPr marL="742950" lvl="1" indent="-285750"/>
            <a:r>
              <a:rPr lang="en-US" altLang="en-US" sz="1600"/>
              <a:t>Group related documents for browsing </a:t>
            </a:r>
          </a:p>
          <a:p>
            <a:pPr marL="742950" lvl="1" indent="-285750"/>
            <a:r>
              <a:rPr lang="en-US" altLang="en-US" sz="1600"/>
              <a:t>Group genes and proteins that have similar functionality</a:t>
            </a:r>
          </a:p>
          <a:p>
            <a:pPr marL="742950" lvl="1" indent="-285750"/>
            <a:r>
              <a:rPr lang="en-US" altLang="en-US" sz="1600"/>
              <a:t>Group stocks with similar price fluctuations</a:t>
            </a:r>
            <a:endParaRPr lang="en-US" altLang="en-US" sz="1800" b="1"/>
          </a:p>
          <a:p>
            <a:pPr marL="342900" indent="-342900"/>
            <a:r>
              <a:rPr lang="en-US" altLang="en-US" sz="2000" b="1"/>
              <a:t>Summarization</a:t>
            </a:r>
          </a:p>
          <a:p>
            <a:pPr marL="742950" lvl="1" indent="-285750"/>
            <a:r>
              <a:rPr lang="en-US" altLang="en-US" sz="1600"/>
              <a:t>Reduce the size of large data sets</a:t>
            </a:r>
          </a:p>
          <a:p>
            <a:pPr marL="342900" indent="-342900"/>
            <a:endParaRPr lang="en-US" altLang="en-US" sz="1800"/>
          </a:p>
          <a:p>
            <a:pPr marL="342900" indent="-342900">
              <a:spcBef>
                <a:spcPct val="50000"/>
              </a:spcBef>
              <a:buClr>
                <a:schemeClr val="bg1"/>
              </a:buClr>
              <a:buFontTx/>
              <a:buNone/>
            </a:pPr>
            <a:endParaRPr lang="en-US" altLang="en-US" sz="1800" b="1"/>
          </a:p>
        </p:txBody>
      </p:sp>
      <p:sp>
        <p:nvSpPr>
          <p:cNvPr id="34819" name="Rectangle 7">
            <a:extLst>
              <a:ext uri="{FF2B5EF4-FFF2-40B4-BE49-F238E27FC236}">
                <a16:creationId xmlns:a16="http://schemas.microsoft.com/office/drawing/2014/main" id="{8537FFC8-6293-4071-90A2-DFF9A0E408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49300"/>
          </a:xfrm>
        </p:spPr>
        <p:txBody>
          <a:bodyPr/>
          <a:lstStyle/>
          <a:p>
            <a:r>
              <a:rPr lang="en-US" altLang="en-US" dirty="0"/>
              <a:t>Applications of Cluster Analysis</a:t>
            </a:r>
          </a:p>
        </p:txBody>
      </p:sp>
      <p:grpSp>
        <p:nvGrpSpPr>
          <p:cNvPr id="34821" name="Group 16">
            <a:extLst>
              <a:ext uri="{FF2B5EF4-FFF2-40B4-BE49-F238E27FC236}">
                <a16:creationId xmlns:a16="http://schemas.microsoft.com/office/drawing/2014/main" id="{1319A0C6-0EDA-4B67-A6E6-1AC8A737A5E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-76200" y="4724400"/>
            <a:ext cx="3549650" cy="2011363"/>
            <a:chOff x="2009" y="2256"/>
            <a:chExt cx="3559" cy="2017"/>
          </a:xfrm>
        </p:grpSpPr>
        <p:grpSp>
          <p:nvGrpSpPr>
            <p:cNvPr id="34829" name="Group 9">
              <a:extLst>
                <a:ext uri="{FF2B5EF4-FFF2-40B4-BE49-F238E27FC236}">
                  <a16:creationId xmlns:a16="http://schemas.microsoft.com/office/drawing/2014/main" id="{7950D71D-0001-41B9-A2FD-0620299677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009" y="2256"/>
              <a:ext cx="3222" cy="2017"/>
              <a:chOff x="-459" y="768"/>
              <a:chExt cx="5067" cy="3171"/>
            </a:xfrm>
          </p:grpSpPr>
          <p:pic>
            <p:nvPicPr>
              <p:cNvPr id="34831" name="Picture 10">
                <a:extLst>
                  <a:ext uri="{FF2B5EF4-FFF2-40B4-BE49-F238E27FC236}">
                    <a16:creationId xmlns:a16="http://schemas.microsoft.com/office/drawing/2014/main" id="{E839E9F6-34CB-4919-9F12-2C8FCD1039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59" y="768"/>
                <a:ext cx="4510" cy="31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832" name="Rectangle 11">
                <a:extLst>
                  <a:ext uri="{FF2B5EF4-FFF2-40B4-BE49-F238E27FC236}">
                    <a16:creationId xmlns:a16="http://schemas.microsoft.com/office/drawing/2014/main" id="{39EC22D9-A0EE-4F8F-B363-2454A32EB40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176" y="912"/>
                <a:ext cx="432" cy="5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en-US" altLang="en-US" sz="1400"/>
              </a:p>
            </p:txBody>
          </p:sp>
        </p:grpSp>
        <p:sp>
          <p:nvSpPr>
            <p:cNvPr id="34830" name="Rectangle 15">
              <a:extLst>
                <a:ext uri="{FF2B5EF4-FFF2-40B4-BE49-F238E27FC236}">
                  <a16:creationId xmlns:a16="http://schemas.microsoft.com/office/drawing/2014/main" id="{FB384F7A-2CC5-40C7-9661-145F4A609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2592"/>
              <a:ext cx="624" cy="1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</p:grpSp>
      <p:sp>
        <p:nvSpPr>
          <p:cNvPr id="34822" name="Text Box 17">
            <a:extLst>
              <a:ext uri="{FF2B5EF4-FFF2-40B4-BE49-F238E27FC236}">
                <a16:creationId xmlns:a16="http://schemas.microsoft.com/office/drawing/2014/main" id="{EE831BF3-6052-4992-97A2-38D5B909B8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4876800"/>
            <a:ext cx="19050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/>
              <a:t>Use of K-means to partition Sea Surface Temperature (SST) and Net Primary Production (NPP) into clusters that reflect the Northern and Southern Hemispheres. </a:t>
            </a:r>
          </a:p>
        </p:txBody>
      </p:sp>
      <p:pic>
        <p:nvPicPr>
          <p:cNvPr id="34823" name="Picture 7" descr="D1">
            <a:extLst>
              <a:ext uri="{FF2B5EF4-FFF2-40B4-BE49-F238E27FC236}">
                <a16:creationId xmlns:a16="http://schemas.microsoft.com/office/drawing/2014/main" id="{39A7A63E-11DF-49C4-A60B-A06694D03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9" r="13461" b="18495"/>
          <a:stretch>
            <a:fillRect/>
          </a:stretch>
        </p:blipFill>
        <p:spPr bwMode="auto">
          <a:xfrm>
            <a:off x="5029200" y="914400"/>
            <a:ext cx="3810000" cy="349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4" name="Text Box 10">
            <a:extLst>
              <a:ext uri="{FF2B5EF4-FFF2-40B4-BE49-F238E27FC236}">
                <a16:creationId xmlns:a16="http://schemas.microsoft.com/office/drawing/2014/main" id="{401FE8C7-4F89-48E9-9CF0-26554BA86C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4327525"/>
            <a:ext cx="2438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000"/>
              <a:t>Courtesy: Michael Eisen</a:t>
            </a:r>
          </a:p>
        </p:txBody>
      </p:sp>
      <p:graphicFrame>
        <p:nvGraphicFramePr>
          <p:cNvPr id="34825" name="Object 18">
            <a:extLst>
              <a:ext uri="{FF2B5EF4-FFF2-40B4-BE49-F238E27FC236}">
                <a16:creationId xmlns:a16="http://schemas.microsoft.com/office/drawing/2014/main" id="{396065DB-6ED9-471B-AB4A-D61950E1AF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0" y="4721225"/>
          <a:ext cx="3429000" cy="198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8580952" imgH="4963218" progId="Paint.Picture">
                  <p:embed/>
                </p:oleObj>
              </mc:Choice>
              <mc:Fallback>
                <p:oleObj name="Bitmap Image" r:id="rId4" imgW="8580952" imgH="4963218" progId="Paint.Picture">
                  <p:embed/>
                  <p:pic>
                    <p:nvPicPr>
                      <p:cNvPr id="34825" name="Object 18">
                        <a:extLst>
                          <a:ext uri="{FF2B5EF4-FFF2-40B4-BE49-F238E27FC236}">
                            <a16:creationId xmlns:a16="http://schemas.microsoft.com/office/drawing/2014/main" id="{396065DB-6ED9-471B-AB4A-D61950E1AF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4721225"/>
                        <a:ext cx="3429000" cy="198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7" name="Slide Number Placeholder 3">
            <a:extLst>
              <a:ext uri="{FF2B5EF4-FFF2-40B4-BE49-F238E27FC236}">
                <a16:creationId xmlns:a16="http://schemas.microsoft.com/office/drawing/2014/main" id="{022C8B3D-43ED-4A65-9295-B5644EDCB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DB7C35C9-7CCD-4DA2-9452-AEE71F0CFE22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65B908-5CFC-45D9-8907-FBA5F8871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B188AB90-3789-4CDC-8302-70D0644FDC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4704"/>
          </a:xfrm>
        </p:spPr>
        <p:txBody>
          <a:bodyPr/>
          <a:lstStyle/>
          <a:p>
            <a:r>
              <a:rPr lang="en-US" altLang="en-US" dirty="0"/>
              <a:t>Clustering: Application 1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52FE8BE2-3A70-4EE9-AE71-6A32F58DC9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178800" cy="4171950"/>
          </a:xfrm>
        </p:spPr>
        <p:txBody>
          <a:bodyPr/>
          <a:lstStyle/>
          <a:p>
            <a:pPr marL="342900" indent="-342900">
              <a:lnSpc>
                <a:spcPct val="90000"/>
              </a:lnSpc>
            </a:pPr>
            <a:r>
              <a:rPr lang="en-US" altLang="en-US"/>
              <a:t>Market Segmentation:</a:t>
            </a:r>
          </a:p>
          <a:p>
            <a:pPr marL="342900" indent="-342900">
              <a:lnSpc>
                <a:spcPct val="90000"/>
              </a:lnSpc>
            </a:pPr>
            <a:endParaRPr lang="en-US" altLang="en-US" sz="800"/>
          </a:p>
          <a:p>
            <a:pPr marL="742950" lvl="1" indent="-285750">
              <a:lnSpc>
                <a:spcPct val="90000"/>
              </a:lnSpc>
            </a:pPr>
            <a:r>
              <a:rPr lang="en-US" altLang="en-US" sz="2400" b="1"/>
              <a:t>Goal:</a:t>
            </a:r>
            <a:r>
              <a:rPr lang="en-US" altLang="en-US" sz="2400"/>
              <a:t> subdivide a market into distinct subsets of customers where any subset may conceivably be selected as a market target to be reached with a distinct marketing mix.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altLang="en-US" sz="2400" b="1"/>
              <a:t>Approach:</a:t>
            </a:r>
            <a:r>
              <a:rPr lang="en-US" altLang="en-US" sz="2400"/>
              <a:t> </a:t>
            </a:r>
          </a:p>
          <a:p>
            <a:pPr marL="1143000" lvl="2" indent="-279400">
              <a:lnSpc>
                <a:spcPct val="90000"/>
              </a:lnSpc>
            </a:pPr>
            <a:r>
              <a:rPr lang="en-US" altLang="en-US"/>
              <a:t>Collect different attributes of customers based on their geographical and lifestyle related information.</a:t>
            </a:r>
          </a:p>
          <a:p>
            <a:pPr marL="1143000" lvl="2" indent="-279400">
              <a:lnSpc>
                <a:spcPct val="90000"/>
              </a:lnSpc>
            </a:pPr>
            <a:r>
              <a:rPr lang="en-US" altLang="en-US"/>
              <a:t>Find clusters of similar customers.</a:t>
            </a:r>
          </a:p>
          <a:p>
            <a:pPr marL="1143000" lvl="2" indent="-279400">
              <a:lnSpc>
                <a:spcPct val="90000"/>
              </a:lnSpc>
            </a:pPr>
            <a:r>
              <a:rPr lang="en-US" altLang="en-US"/>
              <a:t>Measure the clustering quality by observing buying patterns of customers in same cluster vs. those from different clusters. </a:t>
            </a:r>
          </a:p>
        </p:txBody>
      </p:sp>
      <p:sp>
        <p:nvSpPr>
          <p:cNvPr id="35844" name="Slide Number Placeholder 6">
            <a:extLst>
              <a:ext uri="{FF2B5EF4-FFF2-40B4-BE49-F238E27FC236}">
                <a16:creationId xmlns:a16="http://schemas.microsoft.com/office/drawing/2014/main" id="{9D9BF3F8-C02A-4AAD-97F7-638596719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898989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68664E48-8EBF-45D4-86A6-5BE608535861}" type="slidenum">
              <a:rPr lang="en-US" altLang="en-US" smtClean="0"/>
              <a:pPr/>
              <a:t>21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127C41E6-2A83-4EFB-88F6-7C2C174D3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36600"/>
          </a:xfrm>
        </p:spPr>
        <p:txBody>
          <a:bodyPr/>
          <a:lstStyle/>
          <a:p>
            <a:r>
              <a:rPr lang="en-US" altLang="en-US" dirty="0"/>
              <a:t>Clustering: Application 2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24F0B1B3-C431-4B91-8069-351A58F8AA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altLang="en-US" sz="2400"/>
              <a:t>Document Clustering:</a:t>
            </a:r>
          </a:p>
          <a:p>
            <a:pPr marL="342900" indent="-342900"/>
            <a:endParaRPr lang="en-US" altLang="en-US" sz="700"/>
          </a:p>
          <a:p>
            <a:pPr marL="742950" lvl="1" indent="-285750"/>
            <a:r>
              <a:rPr lang="en-US" altLang="en-US" sz="2400" b="1"/>
              <a:t>Goal:</a:t>
            </a:r>
            <a:r>
              <a:rPr lang="en-US" altLang="en-US" sz="2400"/>
              <a:t> To find groups of documents that are similar to each other based on the important terms appearing in them.</a:t>
            </a:r>
          </a:p>
          <a:p>
            <a:pPr marL="742950" lvl="1" indent="-285750"/>
            <a:endParaRPr lang="en-US" altLang="en-US" sz="1100"/>
          </a:p>
          <a:p>
            <a:pPr marL="742950" lvl="1" indent="-285750"/>
            <a:r>
              <a:rPr lang="en-US" altLang="en-US" sz="2400" b="1"/>
              <a:t>Approach:</a:t>
            </a:r>
            <a:r>
              <a:rPr lang="en-US" altLang="en-US" sz="2400"/>
              <a:t> To identify frequently occurring terms in each document. Form a similarity measure based on the frequencies of different terms. Use it to cluster.</a:t>
            </a:r>
          </a:p>
        </p:txBody>
      </p:sp>
      <p:sp>
        <p:nvSpPr>
          <p:cNvPr id="37892" name="Slide Number Placeholder 6">
            <a:extLst>
              <a:ext uri="{FF2B5EF4-FFF2-40B4-BE49-F238E27FC236}">
                <a16:creationId xmlns:a16="http://schemas.microsoft.com/office/drawing/2014/main" id="{5F666A36-2684-4960-B51C-61BE7E9B9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898989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68664E48-8EBF-45D4-86A6-5BE608535861}" type="slidenum">
              <a:rPr lang="en-US" altLang="en-US" smtClean="0"/>
              <a:pPr/>
              <a:t>22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7894" name="Picture 8">
            <a:extLst>
              <a:ext uri="{FF2B5EF4-FFF2-40B4-BE49-F238E27FC236}">
                <a16:creationId xmlns:a16="http://schemas.microsoft.com/office/drawing/2014/main" id="{F9E33FBD-C18B-4875-B1FD-A55ADA77C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673600"/>
            <a:ext cx="28956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5" name="TextBox 6">
            <a:extLst>
              <a:ext uri="{FF2B5EF4-FFF2-40B4-BE49-F238E27FC236}">
                <a16:creationId xmlns:a16="http://schemas.microsoft.com/office/drawing/2014/main" id="{D9D067DB-C8F5-47C7-90D1-DDE034FE0C43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325563" y="5219700"/>
            <a:ext cx="2743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>
                <a:cs typeface="Arial" panose="020B0604020202020204" pitchFamily="34" charset="0"/>
              </a:rPr>
              <a:t>Enron email dataset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5D0F723C-DEE4-439F-AF97-04FF60630F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836712"/>
          </a:xfrm>
        </p:spPr>
        <p:txBody>
          <a:bodyPr/>
          <a:lstStyle/>
          <a:p>
            <a:r>
              <a:rPr lang="en-US" altLang="en-US"/>
              <a:t>Association Rule Discovery: Definition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709D4D69-A5C5-46B8-B224-8A958077EE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Given a set of records each of which contain some number of items from a given collection</a:t>
            </a:r>
          </a:p>
          <a:p>
            <a:pPr lvl="1"/>
            <a:r>
              <a:rPr lang="en-US" altLang="en-US" sz="2400"/>
              <a:t>Produce dependency rules which will predict occurrence of an item based on occurrences of other items.</a:t>
            </a:r>
            <a:endParaRPr lang="en-US" altLang="en-US"/>
          </a:p>
        </p:txBody>
      </p:sp>
      <p:graphicFrame>
        <p:nvGraphicFramePr>
          <p:cNvPr id="39940" name="Object 4">
            <a:extLst>
              <a:ext uri="{FF2B5EF4-FFF2-40B4-BE49-F238E27FC236}">
                <a16:creationId xmlns:a16="http://schemas.microsoft.com/office/drawing/2014/main" id="{CD2FB4E8-DE29-4B9C-B458-7847C4504E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3714750"/>
          <a:ext cx="4181475" cy="215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3823716" imgH="1999488" progId="Word.Document.8">
                  <p:embed/>
                </p:oleObj>
              </mc:Choice>
              <mc:Fallback>
                <p:oleObj name="Document" r:id="rId2" imgW="3823716" imgH="1999488" progId="Word.Document.8">
                  <p:embed/>
                  <p:pic>
                    <p:nvPicPr>
                      <p:cNvPr id="39940" name="Object 4">
                        <a:extLst>
                          <a:ext uri="{FF2B5EF4-FFF2-40B4-BE49-F238E27FC236}">
                            <a16:creationId xmlns:a16="http://schemas.microsoft.com/office/drawing/2014/main" id="{CD2FB4E8-DE29-4B9C-B458-7847C4504E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714750"/>
                        <a:ext cx="4181475" cy="215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1" name="Text Box 5">
            <a:extLst>
              <a:ext uri="{FF2B5EF4-FFF2-40B4-BE49-F238E27FC236}">
                <a16:creationId xmlns:a16="http://schemas.microsoft.com/office/drawing/2014/main" id="{63FD6A14-5F29-4B43-9A2F-061406F997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4095750"/>
            <a:ext cx="3443288" cy="976313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 b="0">
                <a:latin typeface="Times New Roman" panose="02020603050405020304" pitchFamily="18" charset="0"/>
              </a:rPr>
              <a:t>Rules Discovered: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 b="0">
                <a:latin typeface="Times New Roman" panose="02020603050405020304" pitchFamily="18" charset="0"/>
              </a:rPr>
              <a:t>    </a:t>
            </a:r>
            <a:r>
              <a:rPr lang="en-US" altLang="en-US" sz="1800">
                <a:solidFill>
                  <a:srgbClr val="CC0000"/>
                </a:solidFill>
                <a:latin typeface="Tahoma" panose="020B0604030504040204" pitchFamily="34" charset="0"/>
              </a:rPr>
              <a:t>{Milk} --&gt; {Coke}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Tahoma" panose="020B0604030504040204" pitchFamily="34" charset="0"/>
              </a:rPr>
              <a:t>    {Diaper, Milk} --&gt; {Beer}</a:t>
            </a:r>
            <a:endParaRPr lang="en-US" altLang="en-US" sz="2400" b="0">
              <a:latin typeface="Times New Roman" panose="02020603050405020304" pitchFamily="18" charset="0"/>
            </a:endParaRPr>
          </a:p>
        </p:txBody>
      </p:sp>
      <p:sp>
        <p:nvSpPr>
          <p:cNvPr id="39942" name="Slide Number Placeholder 8">
            <a:extLst>
              <a:ext uri="{FF2B5EF4-FFF2-40B4-BE49-F238E27FC236}">
                <a16:creationId xmlns:a16="http://schemas.microsoft.com/office/drawing/2014/main" id="{42ABDF89-09A7-4F96-BC65-886CF9592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898989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68664E48-8EBF-45D4-86A6-5BE608535861}" type="slidenum">
              <a:rPr lang="en-US" altLang="en-US" smtClean="0"/>
              <a:pPr/>
              <a:t>23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2E705327-FEC0-485B-93CF-F1949EAB9A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4704"/>
          </a:xfrm>
        </p:spPr>
        <p:txBody>
          <a:bodyPr/>
          <a:lstStyle/>
          <a:p>
            <a:r>
              <a:rPr lang="en-US" altLang="en-US" dirty="0"/>
              <a:t>Association Analysis: Applications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EE036010-44B7-4EDF-97D0-D871B513D9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Market-basket analysis</a:t>
            </a:r>
          </a:p>
          <a:p>
            <a:pPr lvl="1"/>
            <a:r>
              <a:rPr lang="en-US" altLang="en-US" sz="2400"/>
              <a:t>Rules are used for sales promotion, shelf management, and inventory management</a:t>
            </a:r>
          </a:p>
          <a:p>
            <a:pPr lvl="4"/>
            <a:endParaRPr lang="en-US" altLang="en-US" sz="2400"/>
          </a:p>
          <a:p>
            <a:r>
              <a:rPr lang="en-US" altLang="en-US"/>
              <a:t>Telecommunication alarm diagnosis</a:t>
            </a:r>
          </a:p>
          <a:p>
            <a:pPr lvl="1"/>
            <a:r>
              <a:rPr lang="en-US" altLang="en-US" sz="2400"/>
              <a:t>Rules are used to find combination of alarms that occur together frequently in the same time period</a:t>
            </a:r>
          </a:p>
          <a:p>
            <a:pPr lvl="4"/>
            <a:endParaRPr lang="en-US" altLang="en-US" sz="2400"/>
          </a:p>
          <a:p>
            <a:r>
              <a:rPr lang="en-US" altLang="en-US"/>
              <a:t>Medical Informatics</a:t>
            </a:r>
          </a:p>
          <a:p>
            <a:pPr lvl="1"/>
            <a:r>
              <a:rPr lang="en-US" altLang="en-US" sz="2400"/>
              <a:t>Rules are used to find combination of patient symptoms and test results associated with certain diseases</a:t>
            </a:r>
          </a:p>
        </p:txBody>
      </p:sp>
      <p:sp>
        <p:nvSpPr>
          <p:cNvPr id="40964" name="Slide Number Placeholder 6">
            <a:extLst>
              <a:ext uri="{FF2B5EF4-FFF2-40B4-BE49-F238E27FC236}">
                <a16:creationId xmlns:a16="http://schemas.microsoft.com/office/drawing/2014/main" id="{A66850E6-42A8-42F8-8DE0-9D2BE6EF5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898989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68664E48-8EBF-45D4-86A6-5BE608535861}" type="slidenum">
              <a:rPr lang="en-US" altLang="en-US" smtClean="0"/>
              <a:pPr/>
              <a:t>24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2E705327-FEC0-485B-93CF-F1949EAB9A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4704"/>
          </a:xfrm>
        </p:spPr>
        <p:txBody>
          <a:bodyPr/>
          <a:lstStyle/>
          <a:p>
            <a:r>
              <a:rPr lang="en-US" altLang="en-US" dirty="0"/>
              <a:t>Association Analysis: Applications</a:t>
            </a:r>
          </a:p>
        </p:txBody>
      </p:sp>
      <p:sp>
        <p:nvSpPr>
          <p:cNvPr id="40964" name="Slide Number Placeholder 6">
            <a:extLst>
              <a:ext uri="{FF2B5EF4-FFF2-40B4-BE49-F238E27FC236}">
                <a16:creationId xmlns:a16="http://schemas.microsoft.com/office/drawing/2014/main" id="{A66850E6-42A8-42F8-8DE0-9D2BE6EF5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898989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68664E48-8EBF-45D4-86A6-5BE608535861}" type="slidenum">
              <a:rPr lang="en-US" altLang="en-US" smtClean="0"/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A1DA21B6-600D-1D99-A91F-07AF07678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003425"/>
            <a:ext cx="8153400" cy="279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87E9AB1-2B11-FA21-4EA6-012D082966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3716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n"/>
              <a:defRPr sz="3000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692150" indent="-3476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u"/>
              <a:defRPr sz="2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87425" indent="-2936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p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281113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5986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>
                <a:ea typeface="SimSun" panose="02010600030101010101" pitchFamily="2" charset="-122"/>
              </a:rPr>
              <a:t>An Example Subspace Differential Coexpression Pattern from lung cancer dataset</a:t>
            </a:r>
            <a:endParaRPr lang="en-US" altLang="zh-CN">
              <a:ea typeface="SimSun" panose="02010600030101010101" pitchFamily="2" charset="-122"/>
            </a:endParaRPr>
          </a:p>
          <a:p>
            <a:endParaRPr lang="en-US" altLang="zh-CN">
              <a:ea typeface="SimSun" panose="02010600030101010101" pitchFamily="2" charset="-122"/>
            </a:endParaRPr>
          </a:p>
          <a:p>
            <a:endParaRPr lang="en-US" altLang="zh-CN">
              <a:ea typeface="SimSun" panose="02010600030101010101" pitchFamily="2" charset="-122"/>
            </a:endParaRPr>
          </a:p>
          <a:p>
            <a:endParaRPr lang="en-US" altLang="zh-CN">
              <a:ea typeface="SimSun" panose="02010600030101010101" pitchFamily="2" charset="-122"/>
            </a:endParaRPr>
          </a:p>
          <a:p>
            <a:endParaRPr lang="en-US" altLang="zh-CN" sz="1600">
              <a:ea typeface="SimSun" panose="02010600030101010101" pitchFamily="2" charset="-122"/>
            </a:endParaRPr>
          </a:p>
          <a:p>
            <a:pPr>
              <a:buFontTx/>
              <a:buNone/>
            </a:pPr>
            <a:endParaRPr lang="en-US" altLang="zh-CN" sz="1600">
              <a:ea typeface="SimSun" panose="02010600030101010101" pitchFamily="2" charset="-122"/>
            </a:endParaRPr>
          </a:p>
          <a:p>
            <a:pPr>
              <a:buFontTx/>
              <a:buNone/>
            </a:pPr>
            <a:endParaRPr lang="en-US" altLang="zh-CN" sz="1600">
              <a:ea typeface="SimSun" panose="02010600030101010101" pitchFamily="2" charset="-122"/>
            </a:endParaRPr>
          </a:p>
          <a:p>
            <a:pPr>
              <a:buFontTx/>
              <a:buNone/>
            </a:pPr>
            <a:endParaRPr lang="en-US" altLang="zh-CN" sz="1600">
              <a:ea typeface="SimSun" panose="02010600030101010101" pitchFamily="2" charset="-122"/>
            </a:endParaRPr>
          </a:p>
          <a:p>
            <a:pPr>
              <a:buFontTx/>
              <a:buNone/>
            </a:pPr>
            <a:r>
              <a:rPr lang="en-US" altLang="zh-CN" sz="1600">
                <a:ea typeface="SimSun" panose="02010600030101010101" pitchFamily="2" charset="-122"/>
              </a:rPr>
              <a:t>Enriched with the TNF/NFB signaling pathway</a:t>
            </a:r>
          </a:p>
          <a:p>
            <a:pPr>
              <a:buFontTx/>
              <a:buNone/>
            </a:pPr>
            <a:r>
              <a:rPr lang="en-US" altLang="zh-CN" sz="1600">
                <a:ea typeface="SimSun" panose="02010600030101010101" pitchFamily="2" charset="-122"/>
              </a:rPr>
              <a:t>which is well-known to be related to lung cancer</a:t>
            </a:r>
          </a:p>
          <a:p>
            <a:pPr>
              <a:buFontTx/>
              <a:buNone/>
            </a:pPr>
            <a:r>
              <a:rPr lang="en-US" altLang="zh-CN" sz="1600">
                <a:ea typeface="SimSun" panose="02010600030101010101" pitchFamily="2" charset="-122"/>
              </a:rPr>
              <a:t>P-value: 1.4*10</a:t>
            </a:r>
            <a:r>
              <a:rPr lang="en-US" altLang="zh-CN" sz="1600" baseline="30000">
                <a:ea typeface="SimSun" panose="02010600030101010101" pitchFamily="2" charset="-122"/>
              </a:rPr>
              <a:t>-5</a:t>
            </a:r>
            <a:r>
              <a:rPr lang="en-US" altLang="zh-CN" sz="1600">
                <a:ea typeface="SimSun" panose="02010600030101010101" pitchFamily="2" charset="-122"/>
              </a:rPr>
              <a:t> (6/10 overlap with the pathway) </a:t>
            </a:r>
          </a:p>
          <a:p>
            <a:pPr>
              <a:buFontTx/>
              <a:buNone/>
            </a:pPr>
            <a:endParaRPr lang="en-US" altLang="zh-CN" sz="1600">
              <a:ea typeface="SimSun" panose="02010600030101010101" pitchFamily="2" charset="-122"/>
            </a:endParaRPr>
          </a:p>
          <a:p>
            <a:endParaRPr lang="en-US" altLang="zh-CN" sz="1600">
              <a:ea typeface="SimSun" panose="02010600030101010101" pitchFamily="2" charset="-122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5AFD8A4D-A674-7BA7-EBE1-C25E32977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724400"/>
            <a:ext cx="1981200" cy="188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7">
            <a:extLst>
              <a:ext uri="{FF2B5EF4-FFF2-40B4-BE49-F238E27FC236}">
                <a16:creationId xmlns:a16="http://schemas.microsoft.com/office/drawing/2014/main" id="{43B2E62A-587B-5B5C-4950-3BD83B2E3F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092825"/>
            <a:ext cx="2438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400">
                <a:ea typeface="SimSun" panose="02010600030101010101" pitchFamily="2" charset="-122"/>
              </a:rPr>
              <a:t>[Fang et al PSB 2010]</a:t>
            </a:r>
            <a:endParaRPr lang="en-US" altLang="zh-CN" sz="1600">
              <a:solidFill>
                <a:srgbClr val="C00000"/>
              </a:solidFill>
              <a:ea typeface="SimSun" panose="02010600030101010101" pitchFamily="2" charset="-122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E31C1382-C87A-CD4F-3BC9-EBB18B6F0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1828800"/>
            <a:ext cx="315595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lvl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000">
                <a:solidFill>
                  <a:srgbClr val="0070C0"/>
                </a:solidFill>
                <a:ea typeface="SimSun" panose="02010600030101010101" pitchFamily="2" charset="-122"/>
              </a:rPr>
              <a:t>Three lung cancer datasets </a:t>
            </a:r>
            <a:r>
              <a:rPr lang="en-US" altLang="zh-CN" sz="1000">
                <a:solidFill>
                  <a:srgbClr val="0070C0"/>
                </a:solidFill>
                <a:ea typeface="SimSun" panose="02010600030101010101" pitchFamily="2" charset="-122"/>
              </a:rPr>
              <a:t>[Bhattacharjee et al. 2001], [Stearman et al. 2005], [Su et al. 2007]</a:t>
            </a:r>
            <a:endParaRPr lang="en-US" altLang="en-US" sz="1000">
              <a:solidFill>
                <a:srgbClr val="0070C0"/>
              </a:solidFill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9060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5623202C-F92F-4168-9283-D57C16F674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04850"/>
          </a:xfrm>
        </p:spPr>
        <p:txBody>
          <a:bodyPr/>
          <a:lstStyle/>
          <a:p>
            <a:r>
              <a:rPr lang="en-US" altLang="en-US" dirty="0"/>
              <a:t>Deviation/Anomaly/Change Detection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9F8265D6-024F-4C77-B631-9958F8E625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4800600" cy="5105400"/>
          </a:xfrm>
        </p:spPr>
        <p:txBody>
          <a:bodyPr/>
          <a:lstStyle/>
          <a:p>
            <a:r>
              <a:rPr lang="en-US" altLang="en-US" sz="2000"/>
              <a:t>Detect significant deviations from normal behavior</a:t>
            </a:r>
            <a:endParaRPr lang="en-US" altLang="en-US" sz="2400"/>
          </a:p>
          <a:p>
            <a:r>
              <a:rPr lang="en-US" altLang="en-US" sz="2000"/>
              <a:t>Applications:</a:t>
            </a:r>
          </a:p>
          <a:p>
            <a:pPr lvl="1"/>
            <a:r>
              <a:rPr lang="en-US" altLang="en-US" sz="1800"/>
              <a:t>Credit Card Fraud Detection</a:t>
            </a:r>
            <a:endParaRPr lang="en-US" altLang="en-US" sz="1600"/>
          </a:p>
          <a:p>
            <a:pPr lvl="1"/>
            <a:r>
              <a:rPr lang="en-US" altLang="en-US" sz="1800"/>
              <a:t>Network Intrusion </a:t>
            </a:r>
            <a:br>
              <a:rPr lang="en-US" altLang="en-US" sz="1800"/>
            </a:br>
            <a:r>
              <a:rPr lang="en-US" altLang="en-US" sz="1800"/>
              <a:t>Detection</a:t>
            </a:r>
          </a:p>
          <a:p>
            <a:pPr lvl="1"/>
            <a:r>
              <a:rPr lang="en-US" altLang="en-US" sz="1800"/>
              <a:t>Identify anomalous behavior from sensor networks for monitoring and surveillance.</a:t>
            </a:r>
          </a:p>
          <a:p>
            <a:pPr lvl="1"/>
            <a:r>
              <a:rPr lang="en-US" altLang="en-US" sz="1800"/>
              <a:t>Detecting changes in the global forest cover.</a:t>
            </a:r>
          </a:p>
          <a:p>
            <a:pPr lvl="1"/>
            <a:endParaRPr lang="en-US" altLang="en-US" sz="2000"/>
          </a:p>
        </p:txBody>
      </p:sp>
      <p:grpSp>
        <p:nvGrpSpPr>
          <p:cNvPr id="45060" name="Group 5">
            <a:extLst>
              <a:ext uri="{FF2B5EF4-FFF2-40B4-BE49-F238E27FC236}">
                <a16:creationId xmlns:a16="http://schemas.microsoft.com/office/drawing/2014/main" id="{CE7B7E34-28C0-4873-9E41-2C136EF6FEAC}"/>
              </a:ext>
            </a:extLst>
          </p:cNvPr>
          <p:cNvGrpSpPr>
            <a:grpSpLocks/>
          </p:cNvGrpSpPr>
          <p:nvPr/>
        </p:nvGrpSpPr>
        <p:grpSpPr bwMode="auto">
          <a:xfrm>
            <a:off x="5645150" y="1295400"/>
            <a:ext cx="2371725" cy="2228850"/>
            <a:chOff x="3648" y="2448"/>
            <a:chExt cx="2112" cy="1872"/>
          </a:xfrm>
        </p:grpSpPr>
        <p:pic>
          <p:nvPicPr>
            <p:cNvPr id="45066" name="Picture 6">
              <a:extLst>
                <a:ext uri="{FF2B5EF4-FFF2-40B4-BE49-F238E27FC236}">
                  <a16:creationId xmlns:a16="http://schemas.microsoft.com/office/drawing/2014/main" id="{3E938906-208B-4DF3-ABBE-91D593403C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2448"/>
              <a:ext cx="2112" cy="1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067" name="Oval 7">
              <a:extLst>
                <a:ext uri="{FF2B5EF4-FFF2-40B4-BE49-F238E27FC236}">
                  <a16:creationId xmlns:a16="http://schemas.microsoft.com/office/drawing/2014/main" id="{70569C17-923B-45D2-887F-184FC38F3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6" y="2961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45068" name="Oval 8">
              <a:extLst>
                <a:ext uri="{FF2B5EF4-FFF2-40B4-BE49-F238E27FC236}">
                  <a16:creationId xmlns:a16="http://schemas.microsoft.com/office/drawing/2014/main" id="{978C0706-3452-47B3-A924-F295F34460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7" y="3224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45069" name="Oval 9">
              <a:extLst>
                <a:ext uri="{FF2B5EF4-FFF2-40B4-BE49-F238E27FC236}">
                  <a16:creationId xmlns:a16="http://schemas.microsoft.com/office/drawing/2014/main" id="{C38B2708-6A5F-4066-9EE8-73887E025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2" y="3871"/>
              <a:ext cx="86" cy="85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45070" name="Oval 10">
              <a:extLst>
                <a:ext uri="{FF2B5EF4-FFF2-40B4-BE49-F238E27FC236}">
                  <a16:creationId xmlns:a16="http://schemas.microsoft.com/office/drawing/2014/main" id="{706574F0-A5BC-4EC3-8C59-3069B2EA6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9" y="3937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45071" name="Rectangle 11">
              <a:extLst>
                <a:ext uri="{FF2B5EF4-FFF2-40B4-BE49-F238E27FC236}">
                  <a16:creationId xmlns:a16="http://schemas.microsoft.com/office/drawing/2014/main" id="{193C553B-CE51-4FFC-9035-B33762910F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3072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45072" name="Rectangle 12">
              <a:extLst>
                <a:ext uri="{FF2B5EF4-FFF2-40B4-BE49-F238E27FC236}">
                  <a16:creationId xmlns:a16="http://schemas.microsoft.com/office/drawing/2014/main" id="{5F6B3359-D20A-4E7C-986C-1A2896511F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3120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</p:grpSp>
      <p:sp>
        <p:nvSpPr>
          <p:cNvPr id="45061" name="Slide Number Placeholder 15">
            <a:extLst>
              <a:ext uri="{FF2B5EF4-FFF2-40B4-BE49-F238E27FC236}">
                <a16:creationId xmlns:a16="http://schemas.microsoft.com/office/drawing/2014/main" id="{C3D744BA-A7FD-43F7-9565-3F8F60920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898989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68664E48-8EBF-45D4-86A6-5BE608535861}" type="slidenum">
              <a:rPr lang="en-US" altLang="en-US" smtClean="0"/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4" name="modis_swath_640x480_jpg.wmv">
            <a:hlinkClick r:id="" action="ppaction://media"/>
            <a:extLst>
              <a:ext uri="{FF2B5EF4-FFF2-40B4-BE49-F238E27FC236}">
                <a16:creationId xmlns:a16="http://schemas.microsoft.com/office/drawing/2014/main" id="{034F82C3-EB4A-4F77-B343-31D9B139AF1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895850"/>
            <a:ext cx="175260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lobal Animation 2-28-2011.wmv">
            <a:hlinkClick r:id="" action="ppaction://media"/>
            <a:extLst>
              <a:ext uri="{FF2B5EF4-FFF2-40B4-BE49-F238E27FC236}">
                <a16:creationId xmlns:a16="http://schemas.microsoft.com/office/drawing/2014/main" id="{7A3E544E-2502-47B7-9405-335CF8207BC9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313" y="3810000"/>
            <a:ext cx="42672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9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6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 nodeType="clickPar">
                      <p:stCondLst>
                        <p:cond delay="0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5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 nodeType="clickPar">
                      <p:stCondLst>
                        <p:cond delay="0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>
            <a:extLst>
              <a:ext uri="{FF2B5EF4-FFF2-40B4-BE49-F238E27FC236}">
                <a16:creationId xmlns:a16="http://schemas.microsoft.com/office/drawing/2014/main" id="{BCA71B78-80FE-4A52-B5DF-4F8886264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64704"/>
          </a:xfrm>
        </p:spPr>
        <p:txBody>
          <a:bodyPr/>
          <a:lstStyle/>
          <a:p>
            <a:r>
              <a:rPr lang="en-US" altLang="en-US"/>
              <a:t>Motivating Challenges</a:t>
            </a:r>
          </a:p>
        </p:txBody>
      </p:sp>
      <p:sp>
        <p:nvSpPr>
          <p:cNvPr id="47107" name="Content Placeholder 2">
            <a:extLst>
              <a:ext uri="{FF2B5EF4-FFF2-40B4-BE49-F238E27FC236}">
                <a16:creationId xmlns:a16="http://schemas.microsoft.com/office/drawing/2014/main" id="{4D2BE912-BBF1-4D6B-B040-2F790F793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Scalability</a:t>
            </a:r>
          </a:p>
          <a:p>
            <a:endParaRPr lang="en-US" altLang="en-US"/>
          </a:p>
          <a:p>
            <a:r>
              <a:rPr lang="en-US" altLang="en-US"/>
              <a:t>High Dimensionality</a:t>
            </a:r>
          </a:p>
          <a:p>
            <a:endParaRPr lang="en-US" altLang="en-US"/>
          </a:p>
          <a:p>
            <a:r>
              <a:rPr lang="en-US" altLang="en-US"/>
              <a:t>Heterogeneous and Complex Data</a:t>
            </a:r>
          </a:p>
          <a:p>
            <a:endParaRPr lang="en-US" altLang="en-US"/>
          </a:p>
          <a:p>
            <a:r>
              <a:rPr lang="en-US" altLang="en-US"/>
              <a:t>Data Ownership and Distribution</a:t>
            </a:r>
          </a:p>
          <a:p>
            <a:endParaRPr lang="en-US" altLang="en-US"/>
          </a:p>
          <a:p>
            <a:r>
              <a:rPr lang="en-US" altLang="en-US"/>
              <a:t>Non-traditional Analysis</a:t>
            </a:r>
          </a:p>
          <a:p>
            <a:endParaRPr lang="en-US" altLang="en-US"/>
          </a:p>
        </p:txBody>
      </p:sp>
      <p:sp>
        <p:nvSpPr>
          <p:cNvPr id="47108" name="Slide Number Placeholder 8">
            <a:extLst>
              <a:ext uri="{FF2B5EF4-FFF2-40B4-BE49-F238E27FC236}">
                <a16:creationId xmlns:a16="http://schemas.microsoft.com/office/drawing/2014/main" id="{D1BCAE31-7E63-401E-BA0F-ED4B6EDE6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898989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68664E48-8EBF-45D4-86A6-5BE608535861}" type="slidenum">
              <a:rPr lang="en-US" altLang="en-US" smtClean="0"/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27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32F86576-2D13-40B3-AC55-D0A85EE7B2F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Why Data Mining? Commercial Viewpoint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A586BA17-039E-42B4-8D34-ABEB2D64829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10840" y="1206500"/>
            <a:ext cx="8318500" cy="5181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Lots of data is being collected </a:t>
            </a:r>
            <a:br>
              <a:rPr lang="en-US" altLang="en-US" sz="2400" dirty="0"/>
            </a:br>
            <a:r>
              <a:rPr lang="en-US" altLang="en-US" sz="2400" dirty="0"/>
              <a:t>and warehoused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Web data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 dirty="0"/>
              <a:t>Google has Peta Bytes of web data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 dirty="0"/>
              <a:t>Facebook has billions of active users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purchases at department/</a:t>
            </a:r>
            <a:br>
              <a:rPr lang="en-US" altLang="en-US" sz="2000" dirty="0"/>
            </a:br>
            <a:r>
              <a:rPr lang="en-US" altLang="en-US" sz="2000" dirty="0"/>
              <a:t>grocery stores, e-commerce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 dirty="0"/>
              <a:t> Amazon handles millions of visits/day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Bank/Credit Card transactions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Computers have become cheaper and more powerful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Competitive Pressure is Strong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Provide better, customized services for an edge (e.g. in Customer Relationship Management)</a:t>
            </a:r>
          </a:p>
        </p:txBody>
      </p:sp>
      <p:pic>
        <p:nvPicPr>
          <p:cNvPr id="7172" name="Picture 7">
            <a:extLst>
              <a:ext uri="{FF2B5EF4-FFF2-40B4-BE49-F238E27FC236}">
                <a16:creationId xmlns:a16="http://schemas.microsoft.com/office/drawing/2014/main" id="{DF67B5B6-C40F-4CB2-A711-825C0EE46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057400"/>
            <a:ext cx="12001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8">
            <a:extLst>
              <a:ext uri="{FF2B5EF4-FFF2-40B4-BE49-F238E27FC236}">
                <a16:creationId xmlns:a16="http://schemas.microsoft.com/office/drawing/2014/main" id="{FC6D9ED6-D5B1-4E42-BE1A-B9467A12C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209800"/>
            <a:ext cx="14287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9">
            <a:extLst>
              <a:ext uri="{FF2B5EF4-FFF2-40B4-BE49-F238E27FC236}">
                <a16:creationId xmlns:a16="http://schemas.microsoft.com/office/drawing/2014/main" id="{19DB2FE5-E737-4AAC-AD98-5C67EB894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997200"/>
            <a:ext cx="11430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10">
            <a:extLst>
              <a:ext uri="{FF2B5EF4-FFF2-40B4-BE49-F238E27FC236}">
                <a16:creationId xmlns:a16="http://schemas.microsoft.com/office/drawing/2014/main" id="{2D1AA9E5-31A9-497B-9227-19AEB3833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950" y="2906713"/>
            <a:ext cx="114300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3122B-BBC4-E76B-AE6C-D0EB5BDFDD92}"/>
              </a:ext>
            </a:extLst>
          </p:cNvPr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898989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68664E48-8EBF-45D4-86A6-5BE608535861}" type="slidenum">
              <a:rPr lang="en-US" altLang="en-US" smtClean="0"/>
              <a:pPr/>
              <a:t>3</a:t>
            </a:fld>
            <a:endParaRPr lang="en-US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2">
            <a:extLst>
              <a:ext uri="{FF2B5EF4-FFF2-40B4-BE49-F238E27FC236}">
                <a16:creationId xmlns:a16="http://schemas.microsoft.com/office/drawing/2014/main" id="{49EA67DF-C988-4239-9F4A-720B439CC19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838200"/>
          </a:xfrm>
        </p:spPr>
        <p:txBody>
          <a:bodyPr lIns="0" rIns="0"/>
          <a:lstStyle/>
          <a:p>
            <a:pPr eaLnBrk="1" hangingPunct="1"/>
            <a:r>
              <a:rPr lang="en-US" altLang="en-US" dirty="0"/>
              <a:t>Why Data Mining? Scientific Viewpoint</a:t>
            </a:r>
          </a:p>
        </p:txBody>
      </p:sp>
      <p:sp>
        <p:nvSpPr>
          <p:cNvPr id="9219" name="Rectangle 13">
            <a:extLst>
              <a:ext uri="{FF2B5EF4-FFF2-40B4-BE49-F238E27FC236}">
                <a16:creationId xmlns:a16="http://schemas.microsoft.com/office/drawing/2014/main" id="{FBB90E98-DC59-4675-AA1A-312ED67B891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1371600"/>
            <a:ext cx="60198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000"/>
              <a:t>Data collected and stored at </a:t>
            </a:r>
            <a:br>
              <a:rPr lang="en-US" altLang="en-US" sz="2000"/>
            </a:br>
            <a:r>
              <a:rPr lang="en-US" altLang="en-US" sz="2000"/>
              <a:t>enormous speeds</a:t>
            </a: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en-US" sz="2000"/>
              <a:t>remote sensors on a satellite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600"/>
              <a:t> NASA EOSDIS archives over </a:t>
            </a:r>
            <a:br>
              <a:rPr lang="en-US" altLang="en-US" sz="1600"/>
            </a:br>
            <a:r>
              <a:rPr lang="en-US" altLang="en-US" sz="1600"/>
              <a:t>petabytes of earth science data / year </a:t>
            </a: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en-US" sz="2000"/>
              <a:t>telescopes scanning the skies</a:t>
            </a:r>
          </a:p>
          <a:p>
            <a:pPr lvl="2" eaLnBrk="1" hangingPunct="1">
              <a:lnSpc>
                <a:spcPct val="40000"/>
              </a:lnSpc>
              <a:spcBef>
                <a:spcPct val="40000"/>
              </a:spcBef>
            </a:pPr>
            <a:r>
              <a:rPr lang="en-US" altLang="en-US" sz="1600"/>
              <a:t> Sky survey data</a:t>
            </a: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en-US" sz="2000"/>
              <a:t>High-throughput biological data</a:t>
            </a: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en-US" sz="2000"/>
              <a:t>scientific simulations</a:t>
            </a:r>
            <a:r>
              <a:rPr lang="en-US" altLang="en-US" sz="2300"/>
              <a:t>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/>
              <a:t> </a:t>
            </a:r>
            <a:r>
              <a:rPr lang="en-US" altLang="en-US" sz="1600"/>
              <a:t>terabytes of data generated in a few hours</a:t>
            </a:r>
          </a:p>
          <a:p>
            <a:pPr lvl="2" eaLnBrk="1" hangingPunct="1">
              <a:lnSpc>
                <a:spcPct val="90000"/>
              </a:lnSpc>
            </a:pPr>
            <a:endParaRPr lang="en-US" altLang="en-US" sz="1400"/>
          </a:p>
          <a:p>
            <a:pPr eaLnBrk="1" hangingPunct="1">
              <a:lnSpc>
                <a:spcPct val="90000"/>
              </a:lnSpc>
            </a:pPr>
            <a:r>
              <a:rPr lang="en-US" altLang="en-US" sz="2000"/>
              <a:t>Data mining helps scientists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in automated analysis of massive datasets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In hypothesis formation</a:t>
            </a:r>
          </a:p>
        </p:txBody>
      </p:sp>
      <p:graphicFrame>
        <p:nvGraphicFramePr>
          <p:cNvPr id="9220" name="Object 14">
            <a:extLst>
              <a:ext uri="{FF2B5EF4-FFF2-40B4-BE49-F238E27FC236}">
                <a16:creationId xmlns:a16="http://schemas.microsoft.com/office/drawing/2014/main" id="{A3352EEA-C074-42EC-A9D8-34930CE752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64350" y="1363663"/>
          <a:ext cx="1822450" cy="141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557272" imgH="1991868" progId="Visio.Drawing.11">
                  <p:embed/>
                </p:oleObj>
              </mc:Choice>
              <mc:Fallback>
                <p:oleObj name="VISIO" r:id="rId3" imgW="2557272" imgH="1991868" progId="Visio.Drawing.11">
                  <p:embed/>
                  <p:pic>
                    <p:nvPicPr>
                      <p:cNvPr id="9220" name="Object 14">
                        <a:extLst>
                          <a:ext uri="{FF2B5EF4-FFF2-40B4-BE49-F238E27FC236}">
                            <a16:creationId xmlns:a16="http://schemas.microsoft.com/office/drawing/2014/main" id="{A3352EEA-C074-42EC-A9D8-34930CE752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4350" y="1363663"/>
                        <a:ext cx="1822450" cy="141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1" name="Object 15">
            <a:extLst>
              <a:ext uri="{FF2B5EF4-FFF2-40B4-BE49-F238E27FC236}">
                <a16:creationId xmlns:a16="http://schemas.microsoft.com/office/drawing/2014/main" id="{10E0B7A1-9624-4148-A605-5108D426E0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97688" y="3048000"/>
          <a:ext cx="2017712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401824" imgH="1491996" progId="Visio.Drawing.11">
                  <p:embed/>
                </p:oleObj>
              </mc:Choice>
              <mc:Fallback>
                <p:oleObj name="VISIO" r:id="rId5" imgW="2401824" imgH="1491996" progId="Visio.Drawing.11">
                  <p:embed/>
                  <p:pic>
                    <p:nvPicPr>
                      <p:cNvPr id="9221" name="Object 15">
                        <a:extLst>
                          <a:ext uri="{FF2B5EF4-FFF2-40B4-BE49-F238E27FC236}">
                            <a16:creationId xmlns:a16="http://schemas.microsoft.com/office/drawing/2014/main" id="{10E0B7A1-9624-4148-A605-5108D426E0A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7688" y="3048000"/>
                        <a:ext cx="2017712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2" name="Rectangle 16">
            <a:extLst>
              <a:ext uri="{FF2B5EF4-FFF2-40B4-BE49-F238E27FC236}">
                <a16:creationId xmlns:a16="http://schemas.microsoft.com/office/drawing/2014/main" id="{B9F25A9F-71BF-42DA-8D6A-24EDE113C9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733800"/>
            <a:ext cx="53340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292100" indent="-2921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 typeface="Monotype Sorts" pitchFamily="2" charset="2"/>
              <a:buNone/>
            </a:pPr>
            <a:endParaRPr lang="en-US" altLang="en-US" sz="1400" b="0">
              <a:cs typeface="Arial" panose="020B0604020202020204" pitchFamily="34" charset="0"/>
            </a:endParaRPr>
          </a:p>
        </p:txBody>
      </p:sp>
      <p:sp>
        <p:nvSpPr>
          <p:cNvPr id="9223" name="Rounded Rectangle 17">
            <a:extLst>
              <a:ext uri="{FF2B5EF4-FFF2-40B4-BE49-F238E27FC236}">
                <a16:creationId xmlns:a16="http://schemas.microsoft.com/office/drawing/2014/main" id="{E7C5F782-0613-4B83-91F4-C6780ED71C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3048000"/>
            <a:ext cx="5638800" cy="29718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292100" indent="-2921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 typeface="Monotype Sorts" pitchFamily="2" charset="2"/>
              <a:buNone/>
            </a:pPr>
            <a:endParaRPr lang="en-US" altLang="en-US" sz="1400" b="0">
              <a:cs typeface="Arial" panose="020B0604020202020204" pitchFamily="34" charset="0"/>
            </a:endParaRPr>
          </a:p>
        </p:txBody>
      </p:sp>
      <p:sp>
        <p:nvSpPr>
          <p:cNvPr id="9225" name="Slide Number Placeholder 3">
            <a:extLst>
              <a:ext uri="{FF2B5EF4-FFF2-40B4-BE49-F238E27FC236}">
                <a16:creationId xmlns:a16="http://schemas.microsoft.com/office/drawing/2014/main" id="{C8E0C3D8-BE86-4926-885E-E7FC3F197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898989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A54C5D0A-68C6-4F5E-8CA4-09CFA6B2E277}" type="slidenum">
              <a:rPr lang="en-US" altLang="en-US" smtClean="0"/>
              <a:pPr/>
              <a:t>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9227" name="Picture 21">
            <a:extLst>
              <a:ext uri="{FF2B5EF4-FFF2-40B4-BE49-F238E27FC236}">
                <a16:creationId xmlns:a16="http://schemas.microsoft.com/office/drawing/2014/main" id="{BE9753B5-A4D2-4495-8AA6-FE8CF079ED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71600"/>
            <a:ext cx="2057400" cy="140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8" name="Rectangle 1">
            <a:extLst>
              <a:ext uri="{FF2B5EF4-FFF2-40B4-BE49-F238E27FC236}">
                <a16:creationId xmlns:a16="http://schemas.microsoft.com/office/drawing/2014/main" id="{8D21B57B-F120-4FD0-B4B6-36BBD9B125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4550" y="2743200"/>
            <a:ext cx="1968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/>
              <a:t>fMRI Data from Brain</a:t>
            </a:r>
          </a:p>
        </p:txBody>
      </p:sp>
      <p:sp>
        <p:nvSpPr>
          <p:cNvPr id="9229" name="Rectangle 23">
            <a:extLst>
              <a:ext uri="{FF2B5EF4-FFF2-40B4-BE49-F238E27FC236}">
                <a16:creationId xmlns:a16="http://schemas.microsoft.com/office/drawing/2014/main" id="{BE841D5E-796B-4700-8A9E-EB5B4858C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1825" y="2700338"/>
            <a:ext cx="15890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/>
              <a:t>Sky Survey Data</a:t>
            </a:r>
          </a:p>
        </p:txBody>
      </p:sp>
      <p:sp>
        <p:nvSpPr>
          <p:cNvPr id="9230" name="Rectangle 24">
            <a:extLst>
              <a:ext uri="{FF2B5EF4-FFF2-40B4-BE49-F238E27FC236}">
                <a16:creationId xmlns:a16="http://schemas.microsoft.com/office/drawing/2014/main" id="{5B81F741-915D-46AB-B9FE-4B6562FF8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3088" y="4648200"/>
            <a:ext cx="20843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/>
              <a:t>Gene Expression Data</a:t>
            </a:r>
          </a:p>
        </p:txBody>
      </p:sp>
      <p:sp>
        <p:nvSpPr>
          <p:cNvPr id="9231" name="Rectangle 25">
            <a:extLst>
              <a:ext uri="{FF2B5EF4-FFF2-40B4-BE49-F238E27FC236}">
                <a16:creationId xmlns:a16="http://schemas.microsoft.com/office/drawing/2014/main" id="{6989077B-E746-4137-A19A-F4193F9A4F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4775" y="6262688"/>
            <a:ext cx="26892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/>
              <a:t>Surface Temperature of Earth</a:t>
            </a:r>
          </a:p>
        </p:txBody>
      </p:sp>
      <p:pic>
        <p:nvPicPr>
          <p:cNvPr id="9232" name="Picture 18" descr="http://im2.ezgif.com/tmp/ezgif-1403672989.gif">
            <a:extLst>
              <a:ext uri="{FF2B5EF4-FFF2-40B4-BE49-F238E27FC236}">
                <a16:creationId xmlns:a16="http://schemas.microsoft.com/office/drawing/2014/main" id="{1EBA2A2F-579A-4566-B62D-A2ED5D2281D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918075"/>
            <a:ext cx="246697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3281A996-C624-43B6-83E7-70071D438BD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685800"/>
          </a:xfrm>
        </p:spPr>
        <p:txBody>
          <a:bodyPr/>
          <a:lstStyle/>
          <a:p>
            <a:r>
              <a:rPr lang="en-US" altLang="en-US" sz="2200" dirty="0"/>
              <a:t>Great opportunities to improve productivity in all walks of life</a:t>
            </a:r>
          </a:p>
        </p:txBody>
      </p:sp>
      <p:pic>
        <p:nvPicPr>
          <p:cNvPr id="11267" name="Picture 7">
            <a:extLst>
              <a:ext uri="{FF2B5EF4-FFF2-40B4-BE49-F238E27FC236}">
                <a16:creationId xmlns:a16="http://schemas.microsoft.com/office/drawing/2014/main" id="{4FB390E4-35B1-4C4C-856C-9E72A0337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138" y="1143000"/>
            <a:ext cx="5834062" cy="154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71" name="Group 3">
            <a:extLst>
              <a:ext uri="{FF2B5EF4-FFF2-40B4-BE49-F238E27FC236}">
                <a16:creationId xmlns:a16="http://schemas.microsoft.com/office/drawing/2014/main" id="{87891BFF-A16E-49A3-BA5F-FAEB3CC59AEA}"/>
              </a:ext>
            </a:extLst>
          </p:cNvPr>
          <p:cNvGrpSpPr>
            <a:grpSpLocks/>
          </p:cNvGrpSpPr>
          <p:nvPr/>
        </p:nvGrpSpPr>
        <p:grpSpPr bwMode="auto">
          <a:xfrm>
            <a:off x="1481138" y="2743200"/>
            <a:ext cx="5834062" cy="3505200"/>
            <a:chOff x="338138" y="1143000"/>
            <a:chExt cx="8424862" cy="5410200"/>
          </a:xfrm>
        </p:grpSpPr>
        <p:pic>
          <p:nvPicPr>
            <p:cNvPr id="11272" name="Picture 4">
              <a:extLst>
                <a:ext uri="{FF2B5EF4-FFF2-40B4-BE49-F238E27FC236}">
                  <a16:creationId xmlns:a16="http://schemas.microsoft.com/office/drawing/2014/main" id="{946DBEEB-4D1F-4ED3-BD88-23D581B47E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138" y="1143000"/>
              <a:ext cx="4233862" cy="535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73" name="Picture 5">
              <a:extLst>
                <a:ext uri="{FF2B5EF4-FFF2-40B4-BE49-F238E27FC236}">
                  <a16:creationId xmlns:a16="http://schemas.microsoft.com/office/drawing/2014/main" id="{1F69B285-4D15-46DD-BF36-41403D91C0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1538" y="1143000"/>
              <a:ext cx="4081462" cy="541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108F7-5D09-BBD1-4325-0BFD6952DEFB}"/>
              </a:ext>
            </a:extLst>
          </p:cNvPr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898989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fld id="{68664E48-8EBF-45D4-86A6-5BE608535861}" type="slidenum">
              <a:rPr lang="en-US" altLang="en-US" smtClean="0"/>
              <a:pPr/>
              <a:t>5</a:t>
            </a:fld>
            <a:endParaRPr lang="en-US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096D05BC-B650-4840-99EE-B661ABC4C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92696"/>
          </a:xfrm>
        </p:spPr>
        <p:txBody>
          <a:bodyPr/>
          <a:lstStyle/>
          <a:p>
            <a:r>
              <a:rPr lang="en-US" altLang="en-US" sz="2400" dirty="0"/>
              <a:t>Great Opportunities to Solve Society’s Major Problems</a:t>
            </a:r>
            <a:endParaRPr lang="en-US" altLang="en-US" sz="2800" dirty="0"/>
          </a:p>
        </p:txBody>
      </p:sp>
      <p:pic>
        <p:nvPicPr>
          <p:cNvPr id="13315" name="Picture 2">
            <a:extLst>
              <a:ext uri="{FF2B5EF4-FFF2-40B4-BE49-F238E27FC236}">
                <a16:creationId xmlns:a16="http://schemas.microsoft.com/office/drawing/2014/main" id="{AC0D4CFF-E499-42C5-9129-19EB22EA3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76400"/>
            <a:ext cx="3200400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7" descr="http://countrylivingoffgrid.com/resources/aboutus_image.jpg">
            <a:extLst>
              <a:ext uri="{FF2B5EF4-FFF2-40B4-BE49-F238E27FC236}">
                <a16:creationId xmlns:a16="http://schemas.microsoft.com/office/drawing/2014/main" id="{76E91D3F-B938-428F-9F1E-C43805805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962400"/>
            <a:ext cx="3276600" cy="203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9">
            <a:extLst>
              <a:ext uri="{FF2B5EF4-FFF2-40B4-BE49-F238E27FC236}">
                <a16:creationId xmlns:a16="http://schemas.microsoft.com/office/drawing/2014/main" id="{2FB4E508-8105-4F5C-ABA7-DC2448DC3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83"/>
          <a:stretch>
            <a:fillRect/>
          </a:stretch>
        </p:blipFill>
        <p:spPr bwMode="auto">
          <a:xfrm>
            <a:off x="4800600" y="1676400"/>
            <a:ext cx="35052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TextBox 9">
            <a:extLst>
              <a:ext uri="{FF2B5EF4-FFF2-40B4-BE49-F238E27FC236}">
                <a16:creationId xmlns:a16="http://schemas.microsoft.com/office/drawing/2014/main" id="{6DF707D8-3EB7-4467-97D3-8CA515DE1E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738" y="3581400"/>
            <a:ext cx="32400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>
                <a:cs typeface="Arial" panose="020B0604020202020204" pitchFamily="34" charset="0"/>
              </a:rPr>
              <a:t>Improving health care and reducing costs</a:t>
            </a:r>
          </a:p>
        </p:txBody>
      </p:sp>
      <p:sp>
        <p:nvSpPr>
          <p:cNvPr id="13319" name="TextBox 10">
            <a:extLst>
              <a:ext uri="{FF2B5EF4-FFF2-40B4-BE49-F238E27FC236}">
                <a16:creationId xmlns:a16="http://schemas.microsoft.com/office/drawing/2014/main" id="{2C35FDE7-DBD5-400E-B856-73396D1E91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275" y="6019800"/>
            <a:ext cx="32385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>
                <a:cs typeface="Arial" panose="020B0604020202020204" pitchFamily="34" charset="0"/>
              </a:rPr>
              <a:t>Finding alternative/ green energy sources</a:t>
            </a:r>
          </a:p>
        </p:txBody>
      </p:sp>
      <p:sp>
        <p:nvSpPr>
          <p:cNvPr id="13320" name="TextBox 11">
            <a:extLst>
              <a:ext uri="{FF2B5EF4-FFF2-40B4-BE49-F238E27FC236}">
                <a16:creationId xmlns:a16="http://schemas.microsoft.com/office/drawing/2014/main" id="{C614942A-684D-46B7-8AF3-312ABB38AD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3163" y="3533775"/>
            <a:ext cx="30940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>
                <a:cs typeface="Arial" panose="020B0604020202020204" pitchFamily="34" charset="0"/>
              </a:rPr>
              <a:t>Predicting the impact of climate change</a:t>
            </a:r>
          </a:p>
        </p:txBody>
      </p:sp>
      <p:pic>
        <p:nvPicPr>
          <p:cNvPr id="13321" name="Content Placeholder 13" descr="basf-949686-plant-biotechnology-lg.jpg">
            <a:extLst>
              <a:ext uri="{FF2B5EF4-FFF2-40B4-BE49-F238E27FC236}">
                <a16:creationId xmlns:a16="http://schemas.microsoft.com/office/drawing/2014/main" id="{8D5054E0-4305-4602-A958-4609A8D70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00600" y="3962400"/>
            <a:ext cx="3505200" cy="1949450"/>
          </a:xfrm>
        </p:spPr>
      </p:pic>
      <p:sp>
        <p:nvSpPr>
          <p:cNvPr id="13322" name="TextBox 14">
            <a:extLst>
              <a:ext uri="{FF2B5EF4-FFF2-40B4-BE49-F238E27FC236}">
                <a16:creationId xmlns:a16="http://schemas.microsoft.com/office/drawing/2014/main" id="{32ED71CB-1903-44B7-A104-8E2CA621B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7000" y="5943600"/>
            <a:ext cx="2641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>
                <a:cs typeface="Arial" panose="020B0604020202020204" pitchFamily="34" charset="0"/>
              </a:rPr>
              <a:t>Reducing hunger and poverty by </a:t>
            </a:r>
          </a:p>
          <a:p>
            <a:pPr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>
                <a:cs typeface="Arial" panose="020B0604020202020204" pitchFamily="34" charset="0"/>
              </a:rPr>
              <a:t>increasing agriculture production</a:t>
            </a:r>
          </a:p>
        </p:txBody>
      </p:sp>
      <p:sp>
        <p:nvSpPr>
          <p:cNvPr id="13325" name="Slide Number Placeholder 3">
            <a:extLst>
              <a:ext uri="{FF2B5EF4-FFF2-40B4-BE49-F238E27FC236}">
                <a16:creationId xmlns:a16="http://schemas.microsoft.com/office/drawing/2014/main" id="{45AEEBEB-38FF-47B5-B0C5-66D512F58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898989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68664E48-8EBF-45D4-86A6-5BE608535861}" type="slidenum">
              <a:rPr lang="en-US" altLang="en-US" smtClean="0"/>
              <a:pPr/>
              <a:t>6</a:t>
            </a:fld>
            <a:endParaRPr lang="en-US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>
            <a:extLst>
              <a:ext uri="{FF2B5EF4-FFF2-40B4-BE49-F238E27FC236}">
                <a16:creationId xmlns:a16="http://schemas.microsoft.com/office/drawing/2014/main" id="{A1DEDB1C-84DC-488B-A581-422282A00C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altLang="en-US" dirty="0"/>
              <a:t>What is Data Mining?</a:t>
            </a:r>
          </a:p>
        </p:txBody>
      </p:sp>
      <p:sp>
        <p:nvSpPr>
          <p:cNvPr id="15363" name="Rectangle 4">
            <a:extLst>
              <a:ext uri="{FF2B5EF4-FFF2-40B4-BE49-F238E27FC236}">
                <a16:creationId xmlns:a16="http://schemas.microsoft.com/office/drawing/2014/main" id="{826A16C9-8D91-4BD0-A32C-608442D90F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</p:spPr>
        <p:txBody>
          <a:bodyPr/>
          <a:lstStyle/>
          <a:p>
            <a:pPr marL="285750" indent="-285750">
              <a:lnSpc>
                <a:spcPct val="95000"/>
              </a:lnSpc>
              <a:spcBef>
                <a:spcPct val="20000"/>
              </a:spcBef>
            </a:pPr>
            <a:r>
              <a:rPr lang="en-US" altLang="en-US" sz="3200" dirty="0"/>
              <a:t>Many Definitions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altLang="en-US" sz="2400" dirty="0"/>
              <a:t>Non-trivial extraction of implicit, previously unknown and potentially useful information from data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altLang="en-US" sz="2400" dirty="0"/>
              <a:t>Exploration &amp; analysis, by automatic or semi-automatic means, of large quantities of data in order to discover </a:t>
            </a:r>
            <a:br>
              <a:rPr lang="en-US" altLang="en-US" sz="2400" dirty="0"/>
            </a:br>
            <a:r>
              <a:rPr lang="en-US" altLang="en-US" sz="2400" dirty="0"/>
              <a:t>meaningful patterns</a:t>
            </a:r>
            <a:r>
              <a:rPr lang="en-US" altLang="en-US" sz="2400" b="1" dirty="0"/>
              <a:t> </a:t>
            </a:r>
            <a:br>
              <a:rPr lang="en-US" altLang="en-US" sz="2400" b="1" dirty="0"/>
            </a:br>
            <a:endParaRPr lang="en-US" altLang="en-US" sz="2400" b="1" dirty="0"/>
          </a:p>
        </p:txBody>
      </p:sp>
      <p:pic>
        <p:nvPicPr>
          <p:cNvPr id="15364" name="Picture 8">
            <a:extLst>
              <a:ext uri="{FF2B5EF4-FFF2-40B4-BE49-F238E27FC236}">
                <a16:creationId xmlns:a16="http://schemas.microsoft.com/office/drawing/2014/main" id="{A993B859-5AF4-4464-BEB1-380222F27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581400"/>
            <a:ext cx="8226425" cy="253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Slide Number Placeholder 7">
            <a:extLst>
              <a:ext uri="{FF2B5EF4-FFF2-40B4-BE49-F238E27FC236}">
                <a16:creationId xmlns:a16="http://schemas.microsoft.com/office/drawing/2014/main" id="{1B010F30-B5F3-4B64-B790-BDE53D37E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898989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68664E48-8EBF-45D4-86A6-5BE608535861}" type="slidenum">
              <a:rPr lang="en-US" altLang="en-US" smtClean="0"/>
              <a:pPr/>
              <a:t>7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4">
            <a:extLst>
              <a:ext uri="{FF2B5EF4-FFF2-40B4-BE49-F238E27FC236}">
                <a16:creationId xmlns:a16="http://schemas.microsoft.com/office/drawing/2014/main" id="{C9D23FC4-ABA5-4B5E-87B5-45AB7535D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2"/>
          <a:stretch>
            <a:fillRect/>
          </a:stretch>
        </p:blipFill>
        <p:spPr bwMode="auto">
          <a:xfrm>
            <a:off x="3124200" y="2743200"/>
            <a:ext cx="5942013" cy="268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Rectangle 2">
            <a:extLst>
              <a:ext uri="{FF2B5EF4-FFF2-40B4-BE49-F238E27FC236}">
                <a16:creationId xmlns:a16="http://schemas.microsoft.com/office/drawing/2014/main" id="{27DF4C6E-AACC-4463-8C78-B9631FCC10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1143000"/>
            <a:ext cx="8839200" cy="5105400"/>
          </a:xfrm>
        </p:spPr>
        <p:txBody>
          <a:bodyPr/>
          <a:lstStyle/>
          <a:p>
            <a:r>
              <a:rPr lang="en-US" altLang="en-US" sz="2400"/>
              <a:t>Draws ideas from machine learning/AI, pattern recognition, statistics, and database systems</a:t>
            </a:r>
          </a:p>
          <a:p>
            <a:endParaRPr lang="en-US" altLang="en-US" sz="2400"/>
          </a:p>
          <a:p>
            <a:r>
              <a:rPr lang="en-US" altLang="en-US" sz="2400"/>
              <a:t>Traditional techniques may be unsuitable due to data that is</a:t>
            </a:r>
          </a:p>
          <a:p>
            <a:pPr lvl="1"/>
            <a:r>
              <a:rPr lang="en-US" altLang="en-US" sz="2200"/>
              <a:t>Large-scale</a:t>
            </a:r>
          </a:p>
          <a:p>
            <a:pPr lvl="1"/>
            <a:r>
              <a:rPr lang="en-US" altLang="en-US" sz="2200"/>
              <a:t>High dimensional</a:t>
            </a:r>
          </a:p>
          <a:p>
            <a:pPr lvl="1"/>
            <a:r>
              <a:rPr lang="en-US" altLang="en-US" sz="2200"/>
              <a:t>Heterogeneous</a:t>
            </a:r>
          </a:p>
          <a:p>
            <a:pPr lvl="1"/>
            <a:r>
              <a:rPr lang="en-US" altLang="en-US" sz="2200"/>
              <a:t>Complex</a:t>
            </a:r>
          </a:p>
          <a:p>
            <a:pPr lvl="1"/>
            <a:r>
              <a:rPr lang="en-US" altLang="en-US" sz="2200"/>
              <a:t>Distributed</a:t>
            </a:r>
          </a:p>
          <a:p>
            <a:pPr lvl="1"/>
            <a:endParaRPr lang="en-US" altLang="en-US" sz="2200"/>
          </a:p>
          <a:p>
            <a:r>
              <a:rPr lang="en-US" altLang="en-US" sz="2200"/>
              <a:t>A key component of the emerging field of data science and data-driven discovery</a:t>
            </a:r>
          </a:p>
        </p:txBody>
      </p:sp>
      <p:sp>
        <p:nvSpPr>
          <p:cNvPr id="17412" name="Rectangle 5">
            <a:extLst>
              <a:ext uri="{FF2B5EF4-FFF2-40B4-BE49-F238E27FC236}">
                <a16:creationId xmlns:a16="http://schemas.microsoft.com/office/drawing/2014/main" id="{F0661D9F-92C7-4A09-9F9E-55614639CC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" y="0"/>
            <a:ext cx="9066213" cy="793750"/>
          </a:xfrm>
        </p:spPr>
        <p:txBody>
          <a:bodyPr lIns="0" rIns="0"/>
          <a:lstStyle/>
          <a:p>
            <a:r>
              <a:rPr lang="en-US" altLang="en-US" dirty="0"/>
              <a:t>Origins of Data Mining</a:t>
            </a:r>
          </a:p>
        </p:txBody>
      </p:sp>
      <p:sp>
        <p:nvSpPr>
          <p:cNvPr id="17413" name="Slide Number Placeholder 7">
            <a:extLst>
              <a:ext uri="{FF2B5EF4-FFF2-40B4-BE49-F238E27FC236}">
                <a16:creationId xmlns:a16="http://schemas.microsoft.com/office/drawing/2014/main" id="{4EA73063-ADA6-4BA9-B007-BA4A34E69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898989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68664E48-8EBF-45D4-86A6-5BE608535861}" type="slidenum">
              <a:rPr lang="en-US" altLang="en-US" smtClean="0"/>
              <a:pPr/>
              <a:t>8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70B0DBDB-A1E7-4FDF-8FE9-404E057AA6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88987"/>
          </a:xfrm>
        </p:spPr>
        <p:txBody>
          <a:bodyPr/>
          <a:lstStyle/>
          <a:p>
            <a:r>
              <a:rPr lang="en-US" altLang="en-US" dirty="0"/>
              <a:t>Data Mining Tasks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9E6C41CF-BE03-4BA4-A64A-5016EF5817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178800" cy="4171950"/>
          </a:xfrm>
        </p:spPr>
        <p:txBody>
          <a:bodyPr/>
          <a:lstStyle/>
          <a:p>
            <a:r>
              <a:rPr lang="en-US" altLang="en-US"/>
              <a:t>Prediction Methods</a:t>
            </a:r>
          </a:p>
          <a:p>
            <a:pPr lvl="1"/>
            <a:r>
              <a:rPr lang="en-US" altLang="en-US"/>
              <a:t>Use some variables to predict unknown or future values of other variables.</a:t>
            </a:r>
          </a:p>
          <a:p>
            <a:pPr lvl="2">
              <a:buFont typeface="Wingdings" panose="05000000000000000000" pitchFamily="2" charset="2"/>
              <a:buNone/>
            </a:pPr>
            <a:endParaRPr lang="en-US" altLang="en-US"/>
          </a:p>
          <a:p>
            <a:r>
              <a:rPr lang="en-US" altLang="en-US"/>
              <a:t>Description Methods</a:t>
            </a:r>
          </a:p>
          <a:p>
            <a:pPr lvl="1"/>
            <a:r>
              <a:rPr lang="en-US" altLang="en-US"/>
              <a:t>Find human-interpretable patterns that describe the data.</a:t>
            </a:r>
          </a:p>
          <a:p>
            <a:pPr lvl="2">
              <a:buFont typeface="Wingdings" panose="05000000000000000000" pitchFamily="2" charset="2"/>
              <a:buNone/>
            </a:pPr>
            <a:endParaRPr lang="en-US" altLang="en-US"/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B8EC8135-3EF8-40B5-96D7-252D027D09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5973763"/>
            <a:ext cx="51355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 b="0">
                <a:latin typeface="Times New Roman" panose="02020603050405020304" pitchFamily="18" charset="0"/>
              </a:rPr>
              <a:t>From [Fayyad, et.al.] Advances in Knowledge Discovery and Data Mining, 1996</a:t>
            </a:r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9461" name="Slide Number Placeholder 7">
            <a:extLst>
              <a:ext uri="{FF2B5EF4-FFF2-40B4-BE49-F238E27FC236}">
                <a16:creationId xmlns:a16="http://schemas.microsoft.com/office/drawing/2014/main" id="{23E6CCB8-53A3-4ACA-B6DF-B5514C0F7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898989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68664E48-8EBF-45D4-86A6-5BE608535861}" type="slidenum">
              <a:rPr lang="en-US" altLang="en-US" smtClean="0"/>
              <a:pPr/>
              <a:t>9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rao">
  <a:themeElements>
    <a:clrScheme name="wrao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wrao">
      <a:majorFont>
        <a:latin typeface="Comic Sans MS"/>
        <a:ea typeface="宋体"/>
        <a:cs typeface=""/>
      </a:majorFont>
      <a:minorFont>
        <a:latin typeface="Arial Unicode MS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wrao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rao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rao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rao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rao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rao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rao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rao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rao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rao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wrao</Template>
  <TotalTime>12373</TotalTime>
  <Words>1545</Words>
  <Application>Microsoft Macintosh PowerPoint</Application>
  <PresentationFormat>全屏显示(4:3)</PresentationFormat>
  <Paragraphs>271</Paragraphs>
  <Slides>27</Slides>
  <Notes>17</Notes>
  <HiddenSlides>0</HiddenSlides>
  <MMClips>2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27</vt:i4>
      </vt:variant>
    </vt:vector>
  </HeadingPairs>
  <TitlesOfParts>
    <vt:vector size="40" baseType="lpstr">
      <vt:lpstr>Arial Unicode MS</vt:lpstr>
      <vt:lpstr>Arial</vt:lpstr>
      <vt:lpstr>Calibri</vt:lpstr>
      <vt:lpstr>Comic Sans MS</vt:lpstr>
      <vt:lpstr>Helvetica</vt:lpstr>
      <vt:lpstr>Monotype Sorts</vt:lpstr>
      <vt:lpstr>Tahoma</vt:lpstr>
      <vt:lpstr>Times New Roman</vt:lpstr>
      <vt:lpstr>Wingdings</vt:lpstr>
      <vt:lpstr>wrao</vt:lpstr>
      <vt:lpstr>VISIO</vt:lpstr>
      <vt:lpstr>Document</vt:lpstr>
      <vt:lpstr>Bitmap Image</vt:lpstr>
      <vt:lpstr> Data Analysis and Data Mining</vt:lpstr>
      <vt:lpstr>Large-scale Data is Everywhere!</vt:lpstr>
      <vt:lpstr>Why Data Mining? Commercial Viewpoint</vt:lpstr>
      <vt:lpstr>Why Data Mining? Scientific Viewpoint</vt:lpstr>
      <vt:lpstr>Great opportunities to improve productivity in all walks of life</vt:lpstr>
      <vt:lpstr>Great Opportunities to Solve Society’s Major Problems</vt:lpstr>
      <vt:lpstr>What is Data Mining?</vt:lpstr>
      <vt:lpstr>Origins of Data Mining</vt:lpstr>
      <vt:lpstr>Data Mining Tasks</vt:lpstr>
      <vt:lpstr>Data Mining Tasks</vt:lpstr>
      <vt:lpstr>Predictive Modeling: Classification</vt:lpstr>
      <vt:lpstr>Classification Example</vt:lpstr>
      <vt:lpstr>Examples of Classification Task</vt:lpstr>
      <vt:lpstr>Classification: Application 1</vt:lpstr>
      <vt:lpstr>Classification: Application 2</vt:lpstr>
      <vt:lpstr>Classification: Application 3</vt:lpstr>
      <vt:lpstr>Classifying Galaxies</vt:lpstr>
      <vt:lpstr>Regression</vt:lpstr>
      <vt:lpstr>Clustering</vt:lpstr>
      <vt:lpstr>Applications of Cluster Analysis</vt:lpstr>
      <vt:lpstr>Clustering: Application 1</vt:lpstr>
      <vt:lpstr>Clustering: Application 2</vt:lpstr>
      <vt:lpstr>Association Rule Discovery: Definition</vt:lpstr>
      <vt:lpstr>Association Analysis: Applications</vt:lpstr>
      <vt:lpstr>Association Analysis: Applications</vt:lpstr>
      <vt:lpstr>Deviation/Anomaly/Change Detection</vt:lpstr>
      <vt:lpstr>Motivating Challenges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Intelligence and Big Data</dc:title>
  <dc:creator>wrao</dc:creator>
  <cp:lastModifiedBy>Microsoft Office User</cp:lastModifiedBy>
  <cp:revision>338</cp:revision>
  <cp:lastPrinted>2015-10-16T08:40:47Z</cp:lastPrinted>
  <dcterms:created xsi:type="dcterms:W3CDTF">2014-02-20T02:49:06Z</dcterms:created>
  <dcterms:modified xsi:type="dcterms:W3CDTF">2023-02-22T23:40:21Z</dcterms:modified>
</cp:coreProperties>
</file>